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90" r:id="rId3"/>
  </p:sldMasterIdLst>
  <p:notesMasterIdLst>
    <p:notesMasterId r:id="rId74"/>
  </p:notesMasterIdLst>
  <p:sldIdLst>
    <p:sldId id="291" r:id="rId4"/>
    <p:sldId id="303" r:id="rId5"/>
    <p:sldId id="311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81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80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9" r:id="rId67"/>
    <p:sldId id="376" r:id="rId68"/>
    <p:sldId id="377" r:id="rId69"/>
    <p:sldId id="378" r:id="rId70"/>
    <p:sldId id="284" r:id="rId71"/>
    <p:sldId id="285" r:id="rId72"/>
    <p:sldId id="286" r:id="rId73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8" autoAdjust="0"/>
    <p:restoredTop sz="94660"/>
  </p:normalViewPr>
  <p:slideViewPr>
    <p:cSldViewPr>
      <p:cViewPr>
        <p:scale>
          <a:sx n="48" d="100"/>
          <a:sy n="48" d="100"/>
        </p:scale>
        <p:origin x="36" y="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49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70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60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6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389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80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2034" y="648106"/>
            <a:ext cx="1640392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68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26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878569" y="3069334"/>
            <a:ext cx="74777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7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13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0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4" y="1653489"/>
            <a:ext cx="164039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88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licenses/LICENSE-2.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licenses/LICENSE-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ob@email.com" TargetMode="External"/><Relationship Id="rId4" Type="http://schemas.openxmlformats.org/officeDocument/2006/relationships/hyperlink" Target="mailto:alice@email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org.acme.mynetwork.Trader#alice@e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ob@email.com" TargetMode="External"/><Relationship Id="rId5" Type="http://schemas.openxmlformats.org/officeDocument/2006/relationships/hyperlink" Target="mailto:alice@email.com" TargetMode="External"/><Relationship Id="rId4" Type="http://schemas.openxmlformats.org/officeDocument/2006/relationships/hyperlink" Target="mailto:org.acme.mynetwork.Trader#bob@email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bob@e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ice@email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ob@e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ice@email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composer-playground.mybluemix.net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17.png"/><Relationship Id="rId9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8288000" cy="10287000"/>
          </a:xfrm>
          <a:solidFill>
            <a:schemeClr val="accent4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1200" y="8420100"/>
            <a:ext cx="13716000" cy="1173955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Hyperledger Fabric</a:t>
            </a:r>
            <a:endParaRPr lang="en-IN" sz="6600" b="1" spc="-5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"/>
            <a:ext cx="18324512" cy="74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951" y="-2"/>
            <a:ext cx="5182049" cy="829128"/>
          </a:xfrm>
          <a:prstGeom prst="rect">
            <a:avLst/>
          </a:prstGeom>
        </p:spPr>
      </p:pic>
      <p:sp>
        <p:nvSpPr>
          <p:cNvPr id="6" name="Rectangle 173"/>
          <p:cNvSpPr>
            <a:spLocks noChangeArrowheads="1"/>
          </p:cNvSpPr>
          <p:nvPr/>
        </p:nvSpPr>
        <p:spPr bwMode="auto">
          <a:xfrm>
            <a:off x="-56832" y="6895258"/>
            <a:ext cx="69135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IN" sz="3000" b="1" dirty="0">
                <a:solidFill>
                  <a:schemeClr val="accent4">
                    <a:lumMod val="65000"/>
                    <a:lumOff val="35000"/>
                  </a:schemeClr>
                </a:solidFill>
                <a:cs typeface="Arial" charset="0"/>
              </a:rPr>
              <a:t>Technology of Trust</a:t>
            </a:r>
            <a:endParaRPr lang="es-ES" sz="3000" b="1" dirty="0">
              <a:solidFill>
                <a:schemeClr val="accent4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27455" y="6292066"/>
            <a:ext cx="2286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n w="9525" cap="rnd" cmpd="sng" algn="ctr">
                  <a:solidFill>
                    <a:srgbClr val="ED7D31"/>
                  </a:solidFill>
                  <a:prstDash val="solid"/>
                  <a:bevel/>
                </a:ln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Sriram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3952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Three: </a:t>
            </a:r>
            <a:r>
              <a:rPr spc="-10" dirty="0">
                <a:solidFill>
                  <a:srgbClr val="095A82"/>
                </a:solidFill>
              </a:rPr>
              <a:t>Update your package.json</a:t>
            </a:r>
            <a:r>
              <a:rPr spc="21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2487167"/>
            <a:ext cx="16423640" cy="6766558"/>
          </a:xfrm>
          <a:custGeom>
            <a:avLst/>
            <a:gdLst/>
            <a:ahLst/>
            <a:cxnLst/>
            <a:rect l="l" t="t" r="r" b="b"/>
            <a:pathLst>
              <a:path w="8211820" h="3383279">
                <a:moveTo>
                  <a:pt x="0" y="3383279"/>
                </a:moveTo>
                <a:lnTo>
                  <a:pt x="8211311" y="3383279"/>
                </a:lnTo>
                <a:lnTo>
                  <a:pt x="8211311" y="0"/>
                </a:lnTo>
                <a:lnTo>
                  <a:pt x="0" y="0"/>
                </a:lnTo>
                <a:lnTo>
                  <a:pt x="0" y="3383279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2487167"/>
            <a:ext cx="16423640" cy="6766558"/>
          </a:xfrm>
          <a:custGeom>
            <a:avLst/>
            <a:gdLst/>
            <a:ahLst/>
            <a:cxnLst/>
            <a:rect l="l" t="t" r="r" b="b"/>
            <a:pathLst>
              <a:path w="8211820" h="3383279">
                <a:moveTo>
                  <a:pt x="0" y="3383279"/>
                </a:moveTo>
                <a:lnTo>
                  <a:pt x="8211311" y="3383279"/>
                </a:lnTo>
                <a:lnTo>
                  <a:pt x="8211311" y="0"/>
                </a:lnTo>
                <a:lnTo>
                  <a:pt x="0" y="0"/>
                </a:lnTo>
                <a:lnTo>
                  <a:pt x="0" y="3383279"/>
                </a:lnTo>
                <a:close/>
              </a:path>
            </a:pathLst>
          </a:custGeom>
          <a:ln w="9143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8506" y="1896111"/>
            <a:ext cx="15460980" cy="736483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3119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631190" algn="l"/>
                <a:tab pos="63246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Update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codes: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100"/>
              </a:spcBef>
            </a:pPr>
            <a:endParaRPr sz="2800">
              <a:latin typeface="Times New Roman"/>
              <a:cs typeface="Times New Roman"/>
            </a:endParaRPr>
          </a:p>
          <a:p>
            <a:pPr marL="25400">
              <a:spcBef>
                <a:spcPts val="10"/>
              </a:spcBef>
            </a:pP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"name":</a:t>
            </a:r>
            <a:r>
              <a:rPr sz="2100" spc="-1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"my-network",</a:t>
            </a:r>
            <a:endParaRPr sz="2100">
              <a:latin typeface="Courier New"/>
              <a:cs typeface="Courier New"/>
            </a:endParaRPr>
          </a:p>
          <a:p>
            <a:pPr marL="341630"/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"version":</a:t>
            </a:r>
            <a:r>
              <a:rPr sz="2100" spc="-2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"0.1.6",</a:t>
            </a:r>
            <a:endParaRPr sz="2100">
              <a:latin typeface="Courier New"/>
              <a:cs typeface="Courier New"/>
            </a:endParaRPr>
          </a:p>
          <a:p>
            <a:pPr marL="34163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"description":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"My Commodity Trading</a:t>
            </a:r>
            <a:r>
              <a:rPr sz="2100" spc="-1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network",</a:t>
            </a:r>
            <a:endParaRPr sz="2100">
              <a:latin typeface="Courier New"/>
              <a:cs typeface="Courier New"/>
            </a:endParaRPr>
          </a:p>
          <a:p>
            <a:pPr marL="25400" marR="167640" indent="31623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"networkImage": "https://hyperledger.github.io/composer-sample-networks/packages/basic-sample-  network/networkimage.svg",</a:t>
            </a:r>
            <a:endParaRPr sz="2100">
              <a:latin typeface="Courier New"/>
              <a:cs typeface="Courier New"/>
            </a:endParaRPr>
          </a:p>
          <a:p>
            <a:pPr marL="25400" marR="10160" indent="31623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"networkImageanimated": "https://hyperledger.github.io/composer-sample-networks/packages/basic-  sample-network/networkimageanimated.svg",</a:t>
            </a:r>
            <a:endParaRPr sz="2100">
              <a:latin typeface="Courier New"/>
              <a:cs typeface="Courier New"/>
            </a:endParaRPr>
          </a:p>
          <a:p>
            <a:pPr marL="34163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"scripts":</a:t>
            </a:r>
            <a:r>
              <a:rPr sz="2100"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1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 sz="2100">
              <a:latin typeface="Courier New"/>
              <a:cs typeface="Courier New"/>
            </a:endParaRPr>
          </a:p>
          <a:p>
            <a:pPr marL="659130">
              <a:spcBef>
                <a:spcPts val="10"/>
              </a:spcBef>
            </a:pP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"prepublish":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"mkdirp ./dist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;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composer archive create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--sourceType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dir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--sourceName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2100"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-a</a:t>
            </a:r>
            <a:endParaRPr sz="2100">
              <a:latin typeface="Courier New"/>
              <a:cs typeface="Courier New"/>
            </a:endParaRPr>
          </a:p>
          <a:p>
            <a:pPr marL="659130" marR="10179050" indent="-63500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./dist/my-network.bna",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"pretest": "npm run lint",  "lint": "eslint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.",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"postlint": "npm run</a:t>
            </a:r>
            <a:r>
              <a:rPr sz="2100" spc="-1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licchk",  "licchk": "license-check",  "postlicchk":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"npm run</a:t>
            </a:r>
            <a:r>
              <a:rPr sz="2100" spc="-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doc",</a:t>
            </a:r>
            <a:endParaRPr sz="2100">
              <a:latin typeface="Courier New"/>
              <a:cs typeface="Courier New"/>
            </a:endParaRPr>
          </a:p>
          <a:p>
            <a:pPr marL="659130" marR="6206490"/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"doc": "jsdoc --pedantic --recurse -c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jsdoc.json",  "test-inner":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"mocha -t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0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--recursive &amp;&amp;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cucumber-js",  "test-cover":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"nyc npm run</a:t>
            </a:r>
            <a:r>
              <a:rPr sz="2100" spc="-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test-inner",</a:t>
            </a:r>
            <a:endParaRPr sz="2100">
              <a:latin typeface="Courier New"/>
              <a:cs typeface="Courier New"/>
            </a:endParaRPr>
          </a:p>
          <a:p>
            <a:pPr marL="659130"/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"test": "npm run</a:t>
            </a:r>
            <a:r>
              <a:rPr sz="2100" spc="-1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test-inner"</a:t>
            </a:r>
            <a:endParaRPr sz="2100">
              <a:latin typeface="Courier New"/>
              <a:cs typeface="Courier New"/>
            </a:endParaRPr>
          </a:p>
          <a:p>
            <a:pPr marL="341630"/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},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6103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3952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Three: </a:t>
            </a:r>
            <a:r>
              <a:rPr spc="-10" dirty="0">
                <a:solidFill>
                  <a:srgbClr val="095A82"/>
                </a:solidFill>
              </a:rPr>
              <a:t>Update your package.json</a:t>
            </a:r>
            <a:r>
              <a:rPr spc="21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45079" y="1804414"/>
            <a:ext cx="13197838" cy="7583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5929885" y="2881883"/>
            <a:ext cx="8492490" cy="3341370"/>
          </a:xfrm>
          <a:custGeom>
            <a:avLst/>
            <a:gdLst/>
            <a:ahLst/>
            <a:cxnLst/>
            <a:rect l="l" t="t" r="r" b="b"/>
            <a:pathLst>
              <a:path w="4246245" h="1670685">
                <a:moveTo>
                  <a:pt x="0" y="1670304"/>
                </a:moveTo>
                <a:lnTo>
                  <a:pt x="4245863" y="1670304"/>
                </a:lnTo>
                <a:lnTo>
                  <a:pt x="4245863" y="0"/>
                </a:lnTo>
                <a:lnTo>
                  <a:pt x="0" y="0"/>
                </a:lnTo>
                <a:lnTo>
                  <a:pt x="0" y="167030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7939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5219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Four: Update README.md</a:t>
            </a:r>
            <a:r>
              <a:rPr spc="8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896111"/>
            <a:ext cx="975741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README.md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Update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first line as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seen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bellow: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1670" y="2410967"/>
            <a:ext cx="12566904" cy="7220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6265164" y="2741676"/>
            <a:ext cx="4310380" cy="330200"/>
          </a:xfrm>
          <a:custGeom>
            <a:avLst/>
            <a:gdLst/>
            <a:ahLst/>
            <a:cxnLst/>
            <a:rect l="l" t="t" r="r" b="b"/>
            <a:pathLst>
              <a:path w="2155190" h="165100">
                <a:moveTo>
                  <a:pt x="0" y="164591"/>
                </a:moveTo>
                <a:lnTo>
                  <a:pt x="2154936" y="164591"/>
                </a:lnTo>
                <a:lnTo>
                  <a:pt x="2154936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4015740" y="7231381"/>
            <a:ext cx="1871980" cy="232410"/>
          </a:xfrm>
          <a:custGeom>
            <a:avLst/>
            <a:gdLst/>
            <a:ahLst/>
            <a:cxnLst/>
            <a:rect l="l" t="t" r="r" b="b"/>
            <a:pathLst>
              <a:path w="935989" h="116204">
                <a:moveTo>
                  <a:pt x="0" y="115824"/>
                </a:moveTo>
                <a:lnTo>
                  <a:pt x="935736" y="115824"/>
                </a:lnTo>
                <a:lnTo>
                  <a:pt x="93573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3715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pc="-10" dirty="0">
                <a:solidFill>
                  <a:srgbClr val="095A82"/>
                </a:solidFill>
              </a:rPr>
              <a:t>Step Five: Define your Domain</a:t>
            </a:r>
            <a:r>
              <a:rPr lang="en-IN" spc="20" dirty="0">
                <a:solidFill>
                  <a:srgbClr val="095A82"/>
                </a:solidFill>
              </a:rPr>
              <a:t> </a:t>
            </a:r>
            <a:r>
              <a:rPr lang="en-IN" spc="-20" dirty="0">
                <a:solidFill>
                  <a:srgbClr val="095A82"/>
                </a:solidFill>
              </a:rPr>
              <a:t>Model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6" name="object 4"/>
          <p:cNvSpPr txBox="1"/>
          <p:nvPr/>
        </p:nvSpPr>
        <p:spPr>
          <a:xfrm>
            <a:off x="1173072" y="1916683"/>
            <a:ext cx="9042400" cy="342016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models/sample.cto</a:t>
            </a:r>
            <a:r>
              <a:rPr sz="2800" b="1" spc="-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</a:t>
            </a:r>
            <a:endParaRPr sz="2800" dirty="0">
              <a:latin typeface="Calibri"/>
              <a:cs typeface="Calibri"/>
            </a:endParaRPr>
          </a:p>
          <a:p>
            <a:pPr marL="598170" marR="1016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This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domain model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definition.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It defines the structure (schema)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assets,  transaction and participants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 the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</a:t>
            </a:r>
            <a:r>
              <a:rPr sz="2800" spc="1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</a:t>
            </a:r>
            <a:endParaRPr sz="2800" dirty="0">
              <a:latin typeface="Calibri"/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existing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0485118" y="2087879"/>
            <a:ext cx="6852920" cy="7086555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87070"/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/**</a:t>
            </a:r>
            <a:endParaRPr sz="2200" dirty="0">
              <a:latin typeface="Calibri"/>
              <a:cs typeface="Calibri"/>
            </a:endParaRPr>
          </a:p>
          <a:p>
            <a:pPr marL="7505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* My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commodity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trading</a:t>
            </a:r>
            <a:r>
              <a:rPr sz="2200" spc="-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network</a:t>
            </a:r>
            <a:endParaRPr sz="2200" dirty="0">
              <a:latin typeface="Calibri"/>
              <a:cs typeface="Calibri"/>
            </a:endParaRPr>
          </a:p>
          <a:p>
            <a:pPr marL="7505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*/</a:t>
            </a:r>
            <a:endParaRPr sz="2200" dirty="0">
              <a:latin typeface="Calibri"/>
              <a:cs typeface="Calibri"/>
            </a:endParaRPr>
          </a:p>
          <a:p>
            <a:pPr marL="6870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namespace</a:t>
            </a:r>
            <a:r>
              <a:rPr sz="2200" spc="-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org.acme.mynetwork</a:t>
            </a:r>
            <a:endParaRPr sz="2200" dirty="0">
              <a:latin typeface="Calibri"/>
              <a:cs typeface="Calibri"/>
            </a:endParaRPr>
          </a:p>
          <a:p>
            <a:pPr marL="939800" marR="848360" indent="-25400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asset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Commodity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identified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2200" spc="-1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tradingSymbol</a:t>
            </a:r>
            <a:r>
              <a:rPr sz="2200" spc="-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{  o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tradingSymbol</a:t>
            </a:r>
            <a:endParaRPr sz="2200" dirty="0">
              <a:latin typeface="Calibri"/>
              <a:cs typeface="Calibri"/>
            </a:endParaRPr>
          </a:p>
          <a:p>
            <a:pPr marL="1149350" indent="-209550">
              <a:buChar char="o"/>
              <a:tabLst>
                <a:tab pos="1150620" algn="l"/>
              </a:tabLst>
            </a:pP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description</a:t>
            </a:r>
            <a:endParaRPr sz="2200" dirty="0">
              <a:latin typeface="Calibri"/>
              <a:cs typeface="Calibri"/>
            </a:endParaRPr>
          </a:p>
          <a:p>
            <a:pPr marL="1149350" indent="-209550">
              <a:buChar char="o"/>
              <a:tabLst>
                <a:tab pos="1150620" algn="l"/>
              </a:tabLst>
            </a:pP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mainExchange</a:t>
            </a:r>
            <a:endParaRPr sz="2200" dirty="0">
              <a:latin typeface="Calibri"/>
              <a:cs typeface="Calibri"/>
            </a:endParaRPr>
          </a:p>
          <a:p>
            <a:pPr marL="1149350" indent="-209550">
              <a:buChar char="o"/>
              <a:tabLst>
                <a:tab pos="1150620" algn="l"/>
              </a:tabLst>
            </a:pP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Double</a:t>
            </a:r>
            <a:r>
              <a:rPr sz="22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quantity</a:t>
            </a:r>
            <a:endParaRPr sz="2200" dirty="0">
              <a:latin typeface="Calibri"/>
              <a:cs typeface="Calibri"/>
            </a:endParaRPr>
          </a:p>
          <a:p>
            <a:pPr marL="939800">
              <a:spcBef>
                <a:spcPts val="10"/>
              </a:spcBef>
            </a:pP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--&gt; Trader</a:t>
            </a:r>
            <a:r>
              <a:rPr sz="2200" spc="-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owner</a:t>
            </a:r>
            <a:endParaRPr sz="2200" dirty="0">
              <a:latin typeface="Calibri"/>
              <a:cs typeface="Calibri"/>
            </a:endParaRPr>
          </a:p>
          <a:p>
            <a:pPr marL="6870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  <a:p>
            <a:pPr marL="939800" marR="1573530" indent="-254000"/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participant Trader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identified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by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tradeId  { o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tradeId</a:t>
            </a:r>
            <a:endParaRPr sz="2200" dirty="0">
              <a:latin typeface="Calibri"/>
              <a:cs typeface="Calibri"/>
            </a:endParaRPr>
          </a:p>
          <a:p>
            <a:pPr marL="1149350" indent="-209550">
              <a:buChar char="o"/>
              <a:tabLst>
                <a:tab pos="1150620" algn="l"/>
              </a:tabLst>
            </a:pP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firstName</a:t>
            </a:r>
            <a:endParaRPr sz="2200" dirty="0">
              <a:latin typeface="Calibri"/>
              <a:cs typeface="Calibri"/>
            </a:endParaRPr>
          </a:p>
          <a:p>
            <a:pPr marL="1149350" indent="-209550">
              <a:buChar char="o"/>
              <a:tabLst>
                <a:tab pos="1150620" algn="l"/>
              </a:tabLst>
            </a:pP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2200" spc="-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lastName</a:t>
            </a:r>
            <a:endParaRPr sz="2200" dirty="0">
              <a:latin typeface="Calibri"/>
              <a:cs typeface="Calibri"/>
            </a:endParaRPr>
          </a:p>
          <a:p>
            <a:pPr marL="6870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  <a:p>
            <a:pPr marL="687070"/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transaction Trade</a:t>
            </a:r>
            <a:r>
              <a:rPr sz="2200" spc="-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{</a:t>
            </a:r>
            <a:endParaRPr sz="2200" dirty="0">
              <a:latin typeface="Calibri"/>
              <a:cs typeface="Calibri"/>
            </a:endParaRPr>
          </a:p>
          <a:p>
            <a:pPr marL="939800"/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--&gt; Commodity</a:t>
            </a:r>
            <a:r>
              <a:rPr sz="2200" spc="-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commodity</a:t>
            </a:r>
            <a:endParaRPr sz="2200" dirty="0">
              <a:latin typeface="Calibri"/>
              <a:cs typeface="Calibri"/>
            </a:endParaRPr>
          </a:p>
          <a:p>
            <a:pPr marL="939800"/>
            <a:r>
              <a:rPr sz="2200" spc="-10" dirty="0">
                <a:solidFill>
                  <a:srgbClr val="252525"/>
                </a:solidFill>
                <a:latin typeface="Calibri"/>
                <a:cs typeface="Calibri"/>
              </a:rPr>
              <a:t>--&gt; Trader</a:t>
            </a:r>
            <a:r>
              <a:rPr sz="22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newOwner</a:t>
            </a:r>
            <a:endParaRPr sz="2200" dirty="0">
              <a:latin typeface="Calibri"/>
              <a:cs typeface="Calibri"/>
            </a:endParaRPr>
          </a:p>
          <a:p>
            <a:pPr marL="687070"/>
            <a:r>
              <a:rPr sz="2200" dirty="0">
                <a:solidFill>
                  <a:srgbClr val="252525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88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1010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Five: Define your Domain</a:t>
            </a:r>
            <a:r>
              <a:rPr spc="2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Model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15841" y="1859278"/>
            <a:ext cx="8656318" cy="7559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6912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0703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Six: Write </a:t>
            </a:r>
            <a:r>
              <a:rPr spc="-20" dirty="0">
                <a:solidFill>
                  <a:srgbClr val="095A82"/>
                </a:solidFill>
              </a:rPr>
              <a:t>Transaction Processor</a:t>
            </a:r>
            <a:r>
              <a:rPr spc="2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Functions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4" y="1683968"/>
            <a:ext cx="15621000" cy="469359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that the domain model has been defined,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write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logic 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definition.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Composer expresses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logic for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JavaScript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functions.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These functions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automatically executed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when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transaction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submitted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sz="2800" spc="2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processing.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11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lib/sample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.js in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left-hand</a:t>
            </a:r>
            <a:r>
              <a:rPr sz="2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pane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Update the sample.js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 code.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1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0703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Six: Write </a:t>
            </a:r>
            <a:r>
              <a:rPr spc="-20" dirty="0">
                <a:solidFill>
                  <a:srgbClr val="095A82"/>
                </a:solidFill>
              </a:rPr>
              <a:t>Transaction Processor</a:t>
            </a:r>
            <a:r>
              <a:rPr spc="2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Functions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25240" y="1831848"/>
            <a:ext cx="10530840" cy="773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7096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5940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Seven: Update your Access Control</a:t>
            </a:r>
            <a:r>
              <a:rPr spc="17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Rules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683969"/>
            <a:ext cx="1570355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permissions.acl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defines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access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control rules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definition. 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 entire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contents of permissions.acl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rule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2440" y="3057144"/>
            <a:ext cx="11033760" cy="6507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9861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1472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Eight: Generate the Business Network</a:t>
            </a:r>
            <a:r>
              <a:rPr spc="33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Archive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4" y="1683968"/>
            <a:ext cx="15634968" cy="542199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Let us now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generate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Archive (BNA)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our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definition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check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 validity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of the structure of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files we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have</a:t>
            </a:r>
            <a:r>
              <a:rPr sz="2800" spc="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manipulated.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BNA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file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the deployable unit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- a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file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can be deployed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the Composer runtime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2800" spc="3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execution.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file gets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created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following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path:</a:t>
            </a:r>
            <a:endParaRPr sz="2800">
              <a:latin typeface="Calibri"/>
              <a:cs typeface="Calibri"/>
            </a:endParaRPr>
          </a:p>
          <a:p>
            <a:pPr marL="1395730">
              <a:spcBef>
                <a:spcPts val="1130"/>
              </a:spcBef>
              <a:tabLst>
                <a:tab pos="1945638" algn="l"/>
              </a:tabLst>
            </a:pPr>
            <a:r>
              <a:rPr sz="2800" dirty="0">
                <a:solidFill>
                  <a:srgbClr val="A6A6A6"/>
                </a:solidFill>
                <a:latin typeface="Arial"/>
                <a:cs typeface="Arial"/>
              </a:rPr>
              <a:t>–	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/home/my-network/dist</a:t>
            </a:r>
            <a:endParaRPr sz="2800">
              <a:latin typeface="Calibri"/>
              <a:cs typeface="Calibri"/>
            </a:endParaRPr>
          </a:p>
          <a:p>
            <a:pPr marL="25400">
              <a:spcBef>
                <a:spcPts val="258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new Terminal and execute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command:</a:t>
            </a:r>
            <a:endParaRPr sz="2800">
              <a:latin typeface="Calibri"/>
              <a:cs typeface="Calibri"/>
            </a:endParaRPr>
          </a:p>
          <a:p>
            <a:pPr marL="1945638" indent="-548640">
              <a:spcBef>
                <a:spcPts val="1100"/>
              </a:spcBef>
              <a:buClr>
                <a:srgbClr val="A6A6A6"/>
              </a:buClr>
              <a:buFont typeface="Wingdings"/>
              <a:buChar char="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cd</a:t>
            </a:r>
            <a:r>
              <a:rPr sz="28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my-network</a:t>
            </a:r>
            <a:endParaRPr sz="2800">
              <a:latin typeface="Calibri"/>
              <a:cs typeface="Calibri"/>
            </a:endParaRPr>
          </a:p>
          <a:p>
            <a:pPr marL="1945638" indent="-548640">
              <a:spcBef>
                <a:spcPts val="600"/>
              </a:spcBef>
              <a:buClr>
                <a:srgbClr val="A6A6A6"/>
              </a:buClr>
              <a:buFont typeface="Wingdings"/>
              <a:buChar char="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npm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install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32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1472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Eight: Generate the Business Network</a:t>
            </a:r>
            <a:r>
              <a:rPr spc="33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Archive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4008" y="1850134"/>
            <a:ext cx="10671048" cy="7671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9570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57400" y="4450354"/>
            <a:ext cx="14858999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Hyperledger Fabric</a:t>
            </a:r>
            <a:endParaRPr sz="6600" dirty="0"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0695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Nine: Write Unit</a:t>
            </a:r>
            <a:r>
              <a:rPr spc="4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Tests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5" y="1683968"/>
            <a:ext cx="16365218" cy="59708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40132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should have unit tests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- even your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 network logic!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will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adding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simple unit test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definition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unit test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run against the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embedded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runtime. The embedded runtime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actually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stores the state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2800" spc="4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'the</a:t>
            </a:r>
            <a:endParaRPr sz="2800">
              <a:latin typeface="Calibri"/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blockchain' in-memory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 a Node.js</a:t>
            </a:r>
            <a:r>
              <a:rPr sz="28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process</a:t>
            </a:r>
            <a:endParaRPr sz="2800">
              <a:latin typeface="Calibri"/>
              <a:cs typeface="Calibri"/>
            </a:endParaRPr>
          </a:p>
          <a:p>
            <a:pPr marL="598170" marR="29972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This embedded runtime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very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useful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unit testing,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as it allows you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focus on testing 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logic  rather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than configuring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entire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Fabric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10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Return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VS code and Open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Sample.js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present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my-network/test/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existing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code: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70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3563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Ten: Update your sample.js</a:t>
            </a:r>
            <a:r>
              <a:rPr spc="9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file(I)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1834895"/>
            <a:ext cx="16423640" cy="7565390"/>
          </a:xfrm>
          <a:custGeom>
            <a:avLst/>
            <a:gdLst/>
            <a:ahLst/>
            <a:cxnLst/>
            <a:rect l="l" t="t" r="r" b="b"/>
            <a:pathLst>
              <a:path w="8211820" h="3782695">
                <a:moveTo>
                  <a:pt x="0" y="3782567"/>
                </a:moveTo>
                <a:lnTo>
                  <a:pt x="8211311" y="3782567"/>
                </a:lnTo>
                <a:lnTo>
                  <a:pt x="8211311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1834895"/>
            <a:ext cx="16423640" cy="7565390"/>
          </a:xfrm>
          <a:custGeom>
            <a:avLst/>
            <a:gdLst/>
            <a:ahLst/>
            <a:cxnLst/>
            <a:rect l="l" t="t" r="r" b="b"/>
            <a:pathLst>
              <a:path w="8211820" h="3782695">
                <a:moveTo>
                  <a:pt x="0" y="3782567"/>
                </a:moveTo>
                <a:lnTo>
                  <a:pt x="8211311" y="3782567"/>
                </a:lnTo>
                <a:lnTo>
                  <a:pt x="8211311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8507" y="2099057"/>
            <a:ext cx="11931650" cy="671209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algn="just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/ *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Licensed under the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Apache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License, Version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2.0 (the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"License");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you may not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this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file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except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in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compliance with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License.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You may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obtain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a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copy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License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at</a:t>
            </a:r>
            <a:endParaRPr>
              <a:latin typeface="Courier New"/>
              <a:cs typeface="Courier New"/>
            </a:endParaRPr>
          </a:p>
          <a:p>
            <a:pPr marL="16129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*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http://www.apache.org/licenses/LICENSE-2.0</a:t>
            </a:r>
            <a:endParaRPr>
              <a:latin typeface="Courier New"/>
              <a:cs typeface="Courier New"/>
            </a:endParaRPr>
          </a:p>
          <a:p>
            <a:pPr marL="16129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*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Unless required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by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applicable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law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 agreed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to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in writing,</a:t>
            </a:r>
            <a:r>
              <a:rPr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software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distributed under the License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is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distributed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 an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"AS IS"</a:t>
            </a:r>
            <a:r>
              <a:rPr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BASIS,</a:t>
            </a:r>
            <a:endParaRPr>
              <a:latin typeface="Courier New"/>
              <a:cs typeface="Courier New"/>
            </a:endParaRPr>
          </a:p>
          <a:p>
            <a:pPr marL="435608" indent="-273050">
              <a:buChar char="*"/>
              <a:tabLst>
                <a:tab pos="436880" algn="l"/>
              </a:tabLst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WITHOUT WARRANTIES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OR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CONDITIONS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ANY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KIND, either express or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implied.</a:t>
            </a:r>
            <a:endParaRPr>
              <a:latin typeface="Courier New"/>
              <a:cs typeface="Courier New"/>
            </a:endParaRPr>
          </a:p>
          <a:p>
            <a:pPr marL="436880" indent="-274320">
              <a:buChar char="*"/>
              <a:tabLst>
                <a:tab pos="438150" algn="l"/>
              </a:tabLst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See the License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for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specific language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governing permissions</a:t>
            </a:r>
            <a:r>
              <a:rPr spc="-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</a:t>
            </a:r>
            <a:endParaRPr>
              <a:latin typeface="Courier New"/>
              <a:cs typeface="Courier New"/>
            </a:endParaRPr>
          </a:p>
          <a:p>
            <a:pPr marL="435608" indent="-273050">
              <a:spcBef>
                <a:spcPts val="10"/>
              </a:spcBef>
              <a:buChar char="*"/>
              <a:tabLst>
                <a:tab pos="436880" algn="l"/>
              </a:tabLst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limitations under the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License.</a:t>
            </a:r>
            <a:endParaRPr>
              <a:latin typeface="Courier New"/>
              <a:cs typeface="Courier New"/>
            </a:endParaRPr>
          </a:p>
          <a:p>
            <a:pPr marL="16129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*/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0"/>
              </a:spcBef>
            </a:pPr>
            <a:endParaRPr>
              <a:latin typeface="Times New Roman"/>
              <a:cs typeface="Times New Roman"/>
            </a:endParaRPr>
          </a:p>
          <a:p>
            <a:pPr marL="25400" algn="just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'use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strict';</a:t>
            </a:r>
            <a:endParaRPr>
              <a:latin typeface="Courier New"/>
              <a:cs typeface="Courier New"/>
            </a:endParaRPr>
          </a:p>
          <a:p>
            <a:pPr marL="25400" marR="287782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AdminConnection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require('composer-admin').AdminConnection;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BrowserFS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require('browserfs/dist/node/index');</a:t>
            </a:r>
            <a:endParaRPr>
              <a:latin typeface="Courier New"/>
              <a:cs typeface="Courier New"/>
            </a:endParaRPr>
          </a:p>
          <a:p>
            <a:pPr marL="25400" marR="10160" algn="just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require('composer-client').BusinessNetworkConnection;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BusinessNetworkDefinition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require('composer-common').BusinessNetworkDefinition;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path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require('path');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0"/>
              </a:spcBef>
            </a:pPr>
            <a:endParaRPr>
              <a:latin typeface="Times New Roman"/>
              <a:cs typeface="Times New Roman"/>
            </a:endParaRPr>
          </a:p>
          <a:p>
            <a:pPr marL="2540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require('chai').should();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0"/>
              </a:spcBef>
            </a:pPr>
            <a:endParaRPr>
              <a:latin typeface="Times New Roman"/>
              <a:cs typeface="Times New Roman"/>
            </a:endParaRPr>
          </a:p>
          <a:p>
            <a:pPr marL="25400" marR="615188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bfs_fs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BrowserFS.BFSRequire('fs');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NS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'org.acme.mynetwork';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6168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5455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Ten: Update your sample.js</a:t>
            </a:r>
            <a:r>
              <a:rPr spc="10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file(II)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552" y="1984249"/>
            <a:ext cx="16367760" cy="7565390"/>
          </a:xfrm>
          <a:custGeom>
            <a:avLst/>
            <a:gdLst/>
            <a:ahLst/>
            <a:cxnLst/>
            <a:rect l="l" t="t" r="r" b="b"/>
            <a:pathLst>
              <a:path w="8183880" h="3782695">
                <a:moveTo>
                  <a:pt x="0" y="3782567"/>
                </a:moveTo>
                <a:lnTo>
                  <a:pt x="8183880" y="3782567"/>
                </a:lnTo>
                <a:lnTo>
                  <a:pt x="8183880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87552" y="1984249"/>
            <a:ext cx="16367760" cy="7565390"/>
          </a:xfrm>
          <a:custGeom>
            <a:avLst/>
            <a:gdLst/>
            <a:ahLst/>
            <a:cxnLst/>
            <a:rect l="l" t="t" r="r" b="b"/>
            <a:pathLst>
              <a:path w="8183880" h="3782695">
                <a:moveTo>
                  <a:pt x="0" y="3782567"/>
                </a:moveTo>
                <a:lnTo>
                  <a:pt x="8183880" y="3782567"/>
                </a:lnTo>
                <a:lnTo>
                  <a:pt x="8183880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62761" y="2248407"/>
            <a:ext cx="14933930" cy="697626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R="9813290" algn="ctr">
              <a:spcBef>
                <a:spcPts val="20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describe('Commodity Trading',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() =&gt;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0"/>
              </a:spcBef>
            </a:pPr>
            <a:endParaRPr>
              <a:latin typeface="Times New Roman"/>
              <a:cs typeface="Times New Roman"/>
            </a:endParaRPr>
          </a:p>
          <a:p>
            <a:pPr marL="5727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// let</a:t>
            </a:r>
            <a:r>
              <a:rPr spc="-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adminConnection;</a:t>
            </a:r>
            <a:endParaRPr>
              <a:latin typeface="Courier New"/>
              <a:cs typeface="Courier New"/>
            </a:endParaRPr>
          </a:p>
          <a:p>
            <a:pPr marR="9674860" algn="ctr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let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0"/>
              </a:spcBef>
            </a:pPr>
            <a:endParaRPr>
              <a:latin typeface="Times New Roman"/>
              <a:cs typeface="Times New Roman"/>
            </a:endParaRPr>
          </a:p>
          <a:p>
            <a:pPr marL="5727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before(()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118870" marR="560959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BrowserFS.initialize(new BrowserFS.FileSystem.InMemory());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adminConnection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new AdminConnection({ fs: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bfs_fs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});  return adminConnection.createProfile('defaultProfile',</a:t>
            </a:r>
            <a:r>
              <a:rPr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type: 'embedded'</a:t>
            </a:r>
            <a:endParaRPr>
              <a:latin typeface="Courier New"/>
              <a:cs typeface="Courier New"/>
            </a:endParaRPr>
          </a:p>
          <a:p>
            <a:pPr marL="11188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.then(() =&gt;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2110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adminConnection.connect('defaultProfile', 'admin',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'adminpw');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.then(()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211070">
              <a:spcBef>
                <a:spcPts val="1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BusinessNetworkDefinition.fromDirectory(path.resolve(</a:t>
            </a:r>
            <a:r>
              <a:rPr u="sng" spc="-20" dirty="0">
                <a:solidFill>
                  <a:srgbClr val="252525"/>
                </a:solidFill>
                <a:uFill>
                  <a:solidFill>
                    <a:srgbClr val="242424"/>
                  </a:solidFill>
                </a:u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dirname,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'..'));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.then((businessNetworkDefinition)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{</a:t>
            </a:r>
            <a:endParaRPr>
              <a:latin typeface="Courier New"/>
              <a:cs typeface="Courier New"/>
            </a:endParaRPr>
          </a:p>
          <a:p>
            <a:pPr marL="22110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adminConnection.deploy(businessNetworkDefinition);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.then(() =&gt;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2110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new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BusinessNetworkConnection({ fs: bfs_fs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});</a:t>
            </a:r>
            <a:endParaRPr>
              <a:latin typeface="Courier New"/>
              <a:cs typeface="Courier New"/>
            </a:endParaRPr>
          </a:p>
          <a:p>
            <a:pPr marL="22110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businessNetworkConnection.connect('defaultProfile', 'my-network', 'admin',</a:t>
            </a:r>
            <a:r>
              <a:rPr spc="2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'adminpw');</a:t>
            </a:r>
            <a:endParaRPr>
              <a:latin typeface="Courier New"/>
              <a:cs typeface="Courier New"/>
            </a:endParaRPr>
          </a:p>
          <a:p>
            <a:pPr marL="16649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});</a:t>
            </a:r>
            <a:endParaRPr>
              <a:latin typeface="Courier New"/>
              <a:cs typeface="Courier New"/>
            </a:endParaRPr>
          </a:p>
          <a:p>
            <a:pPr marL="5727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6837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7360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Ten: Update your sample.js</a:t>
            </a:r>
            <a:r>
              <a:rPr spc="11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file(III)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1962910"/>
            <a:ext cx="16423640" cy="7315200"/>
          </a:xfrm>
          <a:custGeom>
            <a:avLst/>
            <a:gdLst/>
            <a:ahLst/>
            <a:cxnLst/>
            <a:rect l="l" t="t" r="r" b="b"/>
            <a:pathLst>
              <a:path w="8211820" h="3657600">
                <a:moveTo>
                  <a:pt x="0" y="3657600"/>
                </a:moveTo>
                <a:lnTo>
                  <a:pt x="8211311" y="3657600"/>
                </a:lnTo>
                <a:lnTo>
                  <a:pt x="821131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1962910"/>
            <a:ext cx="16423640" cy="7315200"/>
          </a:xfrm>
          <a:custGeom>
            <a:avLst/>
            <a:gdLst/>
            <a:ahLst/>
            <a:cxnLst/>
            <a:rect l="l" t="t" r="r" b="b"/>
            <a:pathLst>
              <a:path w="8211820" h="3657600">
                <a:moveTo>
                  <a:pt x="0" y="3657600"/>
                </a:moveTo>
                <a:lnTo>
                  <a:pt x="8211311" y="3657600"/>
                </a:lnTo>
                <a:lnTo>
                  <a:pt x="821131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8506" y="2205734"/>
            <a:ext cx="12885420" cy="698139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describe('#tradeCommodity', 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118870">
              <a:lnSpc>
                <a:spcPts val="2050"/>
              </a:lnSpc>
              <a:spcBef>
                <a:spcPts val="173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it('should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be able to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a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commodity', 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spc="-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20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const factory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businessNetworkConnection.getBusinessNetwork().getFactory();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2050"/>
              </a:lnSpc>
              <a:spcBef>
                <a:spcPts val="173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create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traders</a:t>
            </a:r>
            <a:endParaRPr>
              <a:latin typeface="Courier New"/>
              <a:cs typeface="Courier New"/>
            </a:endParaRPr>
          </a:p>
          <a:p>
            <a:pPr marL="1664970" marR="2604770">
              <a:lnSpc>
                <a:spcPts val="1938"/>
              </a:lnSpc>
              <a:spcBef>
                <a:spcPts val="14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const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dan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factory.newResource(NS, 'Trader', 'dan@email.com');  dan.firstName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'Dan';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192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dan.lastName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'Selman';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1664970" marR="205867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const simon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factory.newResource(NS, 'Trader', 'simon@email.com');  simon.firstName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'Simon';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192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simon.lastName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'Stone';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2050"/>
              </a:lnSpc>
              <a:spcBef>
                <a:spcPts val="173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create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</a:t>
            </a:r>
            <a:endParaRPr>
              <a:latin typeface="Courier New"/>
              <a:cs typeface="Courier New"/>
            </a:endParaRPr>
          </a:p>
          <a:p>
            <a:pPr marL="1664970" marR="2741930">
              <a:lnSpc>
                <a:spcPts val="1938"/>
              </a:lnSpc>
              <a:spcBef>
                <a:spcPts val="14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const commodity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factory.newResource(NS, 'Commodity', 'EMA');  commodity.description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'Corn';</a:t>
            </a:r>
            <a:endParaRPr>
              <a:latin typeface="Courier New"/>
              <a:cs typeface="Courier New"/>
            </a:endParaRPr>
          </a:p>
          <a:p>
            <a:pPr marL="1664970" marR="6289040">
              <a:lnSpc>
                <a:spcPts val="1938"/>
              </a:lnSpc>
              <a:spcBef>
                <a:spcPts val="1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commodity.mainExchange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'Euronext';  commodity.quantity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100;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192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commodity.owner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factory.newRelationship(NS, 'Trader',</a:t>
            </a:r>
            <a:r>
              <a:rPr spc="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dan.$identifier);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2050"/>
              </a:lnSpc>
              <a:spcBef>
                <a:spcPts val="173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create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transaction</a:t>
            </a:r>
            <a:endParaRPr>
              <a:latin typeface="Courier New"/>
              <a:cs typeface="Courier New"/>
            </a:endParaRPr>
          </a:p>
          <a:p>
            <a:pPr marL="166497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const trade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factory.newTransaction(NS,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'Trade');</a:t>
            </a:r>
            <a:endParaRPr>
              <a:latin typeface="Courier New"/>
              <a:cs typeface="Courier New"/>
            </a:endParaRPr>
          </a:p>
          <a:p>
            <a:pPr marL="1664970" marR="10160">
              <a:lnSpc>
                <a:spcPts val="1938"/>
              </a:lnSpc>
              <a:spcBef>
                <a:spcPts val="14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trade.newOwner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factory.newRelationship(NS, 'Trader', simon.$identifier);  trade.commodity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factory.newRelationship(NS, 'Commodity',</a:t>
            </a:r>
            <a:r>
              <a:rPr spc="228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commodity.$identifier);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664970" marR="3286760">
              <a:lnSpc>
                <a:spcPts val="1938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owner should of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 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dan  commodity.owner.$identifier.should.equal(dan.$identifier);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8125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7767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Ten: Update your sample.js</a:t>
            </a:r>
            <a:r>
              <a:rPr spc="10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file(IV)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280" y="1834895"/>
            <a:ext cx="16093440" cy="7379970"/>
          </a:xfrm>
          <a:custGeom>
            <a:avLst/>
            <a:gdLst/>
            <a:ahLst/>
            <a:cxnLst/>
            <a:rect l="l" t="t" r="r" b="b"/>
            <a:pathLst>
              <a:path w="8046720" h="3689985">
                <a:moveTo>
                  <a:pt x="0" y="3689604"/>
                </a:moveTo>
                <a:lnTo>
                  <a:pt x="8046720" y="3689604"/>
                </a:lnTo>
                <a:lnTo>
                  <a:pt x="8046720" y="0"/>
                </a:lnTo>
                <a:lnTo>
                  <a:pt x="0" y="0"/>
                </a:lnTo>
                <a:lnTo>
                  <a:pt x="0" y="3689604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097280" y="1834895"/>
            <a:ext cx="16093440" cy="7379970"/>
          </a:xfrm>
          <a:custGeom>
            <a:avLst/>
            <a:gdLst/>
            <a:ahLst/>
            <a:cxnLst/>
            <a:rect l="l" t="t" r="r" b="b"/>
            <a:pathLst>
              <a:path w="8046720" h="3689985">
                <a:moveTo>
                  <a:pt x="0" y="3689604"/>
                </a:moveTo>
                <a:lnTo>
                  <a:pt x="8046720" y="3689604"/>
                </a:lnTo>
                <a:lnTo>
                  <a:pt x="8046720" y="0"/>
                </a:lnTo>
                <a:lnTo>
                  <a:pt x="0" y="0"/>
                </a:lnTo>
                <a:lnTo>
                  <a:pt x="0" y="368960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2441040" y="2079496"/>
            <a:ext cx="11242040" cy="6713376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" marR="7651750" algn="ctr">
              <a:lnSpc>
                <a:spcPts val="1938"/>
              </a:lnSpc>
              <a:spcBef>
                <a:spcPts val="45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Get 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</a:t>
            </a:r>
            <a:r>
              <a:rPr spc="-1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registry.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let</a:t>
            </a:r>
            <a:r>
              <a:rPr spc="-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commodityRegistry;</a:t>
            </a:r>
            <a:endParaRPr>
              <a:latin typeface="Courier New"/>
              <a:cs typeface="Courier New"/>
            </a:endParaRPr>
          </a:p>
          <a:p>
            <a:pPr marL="295910">
              <a:lnSpc>
                <a:spcPts val="181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businessNetworkConnection.getAssetRegistry(NS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+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'.Commodity')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.then((assetRegistry)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commodityRegistry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assetRegistry;</a:t>
            </a:r>
            <a:endParaRPr>
              <a:latin typeface="Courier New"/>
              <a:cs typeface="Courier New"/>
            </a:endParaRPr>
          </a:p>
          <a:p>
            <a:pPr marL="1390650" marR="3968750">
              <a:lnSpc>
                <a:spcPts val="1938"/>
              </a:lnSpc>
              <a:spcBef>
                <a:spcPts val="14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add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commodity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to 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 registry.  return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commodityRegistry.add(commodity);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810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businessNetworkConnection.getParticipantRegistry(NS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+</a:t>
            </a:r>
            <a:r>
              <a:rPr spc="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'.Trader');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.then((participantRegistry)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add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traders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 participantRegistry.addAll([dan, simon]);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submit the</a:t>
            </a:r>
            <a:r>
              <a:rPr spc="-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transaction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businessNetworkConnection.submitTransaction(trade);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.then(()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=&gt;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50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re-get the</a:t>
            </a:r>
            <a:r>
              <a:rPr spc="-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</a:t>
            </a:r>
            <a:endParaRPr>
              <a:latin typeface="Courier New"/>
              <a:cs typeface="Courier New"/>
            </a:endParaRPr>
          </a:p>
          <a:p>
            <a:pPr marL="139065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commodityRegistry.get(commodity.$identifier);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38"/>
              </a:lnSpc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.then((newCommodity) =&gt;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90650" marR="1238250">
              <a:lnSpc>
                <a:spcPts val="1938"/>
              </a:lnSpc>
              <a:spcBef>
                <a:spcPts val="14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commodity 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now be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simon  newCommodity.owner.$identifier.should.equal(simon.$identifier);</a:t>
            </a:r>
            <a:endParaRPr>
              <a:latin typeface="Courier New"/>
              <a:cs typeface="Courier New"/>
            </a:endParaRPr>
          </a:p>
          <a:p>
            <a:pPr marL="842010">
              <a:lnSpc>
                <a:spcPts val="1920"/>
              </a:lnSpc>
              <a:tabLst>
                <a:tab pos="2344420" algn="l"/>
                <a:tab pos="3298190" algn="l"/>
                <a:tab pos="4142740" algn="l"/>
              </a:tabLst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});	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});	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});	});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456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9491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3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2383534"/>
            <a:ext cx="16423640" cy="7014208"/>
          </a:xfrm>
          <a:custGeom>
            <a:avLst/>
            <a:gdLst/>
            <a:ahLst/>
            <a:cxnLst/>
            <a:rect l="l" t="t" r="r" b="b"/>
            <a:pathLst>
              <a:path w="8211820" h="3507104">
                <a:moveTo>
                  <a:pt x="0" y="3506724"/>
                </a:moveTo>
                <a:lnTo>
                  <a:pt x="8211311" y="3506724"/>
                </a:lnTo>
                <a:lnTo>
                  <a:pt x="8211311" y="0"/>
                </a:lnTo>
                <a:lnTo>
                  <a:pt x="0" y="0"/>
                </a:lnTo>
                <a:lnTo>
                  <a:pt x="0" y="3506724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2383534"/>
            <a:ext cx="16423640" cy="7014208"/>
          </a:xfrm>
          <a:custGeom>
            <a:avLst/>
            <a:gdLst/>
            <a:ahLst/>
            <a:cxnLst/>
            <a:rect l="l" t="t" r="r" b="b"/>
            <a:pathLst>
              <a:path w="8211820" h="3507104">
                <a:moveTo>
                  <a:pt x="0" y="3506724"/>
                </a:moveTo>
                <a:lnTo>
                  <a:pt x="8211311" y="3506724"/>
                </a:lnTo>
                <a:lnTo>
                  <a:pt x="8211311" y="0"/>
                </a:lnTo>
                <a:lnTo>
                  <a:pt x="0" y="0"/>
                </a:lnTo>
                <a:lnTo>
                  <a:pt x="0" y="350672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8506" y="1896111"/>
            <a:ext cx="15229840" cy="550022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3119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631190" algn="l"/>
                <a:tab pos="63246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features/sample.feature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in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VS 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existing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code:</a:t>
            </a:r>
            <a:endParaRPr sz="2800">
              <a:latin typeface="Calibri"/>
              <a:cs typeface="Calibri"/>
            </a:endParaRPr>
          </a:p>
          <a:p>
            <a:pPr marL="25400" marR="6177280">
              <a:spcBef>
                <a:spcPts val="2560"/>
              </a:spcBef>
              <a:tabLst>
                <a:tab pos="6715758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under 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Apache License,</a:t>
            </a:r>
            <a:r>
              <a:rPr spc="1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Version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2	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(the "License"); 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you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may not use this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file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except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in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compliance with the License. 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You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may obtain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a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copy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License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at</a:t>
            </a:r>
            <a:endParaRPr>
              <a:latin typeface="Courier New"/>
              <a:cs typeface="Courier New"/>
            </a:endParaRPr>
          </a:p>
          <a:p>
            <a:pPr marL="25400">
              <a:spcBef>
                <a:spcPts val="1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endParaRPr>
              <a:latin typeface="Courier New"/>
              <a:cs typeface="Courier New"/>
            </a:endParaRPr>
          </a:p>
          <a:p>
            <a:pPr marL="25400" marR="945007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http://www.apache.org/licenses/LICENSE-2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endParaRPr>
              <a:latin typeface="Courier New"/>
              <a:cs typeface="Courier New"/>
            </a:endParaRPr>
          </a:p>
          <a:p>
            <a:pPr marL="25400" marR="576834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Unless required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by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applicable law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or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agreed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to in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writing, software 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distributed under the License is distributed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an "AS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IS"</a:t>
            </a:r>
            <a:r>
              <a:rPr spc="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BASIS,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WITHOUT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WARRANTIES OR CONDITIONS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ANY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KIND,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either express or</a:t>
            </a:r>
            <a:r>
              <a:rPr spc="-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implied.</a:t>
            </a:r>
            <a:endParaRPr>
              <a:latin typeface="Courier New"/>
              <a:cs typeface="Courier New"/>
            </a:endParaRPr>
          </a:p>
          <a:p>
            <a:pPr marL="25400" marR="576834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See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License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for 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specific language governing permissions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limitations under the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License.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endParaRPr>
              <a:latin typeface="Courier New"/>
              <a:cs typeface="Courier New"/>
            </a:endParaRPr>
          </a:p>
          <a:p>
            <a:pPr marL="574040" marR="13135610" indent="-54864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Feature: Sample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Ba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kgr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o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und:</a:t>
            </a:r>
            <a:endParaRPr>
              <a:latin typeface="Courier New"/>
              <a:cs typeface="Courier New"/>
            </a:endParaRPr>
          </a:p>
          <a:p>
            <a:pPr marL="111887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Given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deployed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business network definition</a:t>
            </a:r>
            <a:r>
              <a:rPr spc="-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..</a:t>
            </a:r>
            <a:endParaRPr>
              <a:latin typeface="Courier New"/>
              <a:cs typeface="Courier New"/>
            </a:endParaRPr>
          </a:p>
          <a:p>
            <a:pPr marL="111887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have added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following participants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org.acme.mynetwork.Trader</a:t>
            </a:r>
            <a:endParaRPr>
              <a:latin typeface="Courier New"/>
              <a:cs typeface="Courier New"/>
            </a:endParaRPr>
          </a:p>
          <a:p>
            <a:pPr marL="1664970">
              <a:spcBef>
                <a:spcPts val="10"/>
              </a:spcBef>
              <a:tabLst>
                <a:tab pos="412115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tradeId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firstName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lastName</a:t>
            </a:r>
            <a:r>
              <a:rPr spc="-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48382" y="7315455"/>
            <a:ext cx="3465828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alice@email.com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Alice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24815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3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bob@email.com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Bob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45150" y="7315454"/>
            <a:ext cx="45720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A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B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4973" y="7315454"/>
            <a:ext cx="18923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2739" y="7864042"/>
            <a:ext cx="1083691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have added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type</a:t>
            </a:r>
            <a:r>
              <a:rPr spc="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570230">
              <a:tabLst>
                <a:tab pos="106730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adin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ymbo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l 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de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crip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mainEx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e 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q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uant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it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y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ow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r	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8382" y="8412682"/>
            <a:ext cx="46228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3980" y="8412683"/>
            <a:ext cx="73406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28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One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28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Two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5306" y="8412683"/>
            <a:ext cx="114300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London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Paris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90684" y="8412683"/>
            <a:ext cx="441706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  <a:tabLst>
                <a:tab pos="179832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	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alice@email.com</a:t>
            </a:r>
            <a:r>
              <a:rPr spc="-16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1798320" algn="l"/>
                <a:tab pos="425323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	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b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ob@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mail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.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co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m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	|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150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1384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(II)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1844039"/>
            <a:ext cx="16423640" cy="7565390"/>
          </a:xfrm>
          <a:custGeom>
            <a:avLst/>
            <a:gdLst/>
            <a:ahLst/>
            <a:cxnLst/>
            <a:rect l="l" t="t" r="r" b="b"/>
            <a:pathLst>
              <a:path w="8211820" h="3782695">
                <a:moveTo>
                  <a:pt x="0" y="3782567"/>
                </a:moveTo>
                <a:lnTo>
                  <a:pt x="8211311" y="3782567"/>
                </a:lnTo>
                <a:lnTo>
                  <a:pt x="8211311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1844039"/>
            <a:ext cx="16423640" cy="7565390"/>
          </a:xfrm>
          <a:custGeom>
            <a:avLst/>
            <a:gdLst/>
            <a:ahLst/>
            <a:cxnLst/>
            <a:rect l="l" t="t" r="r" b="b"/>
            <a:pathLst>
              <a:path w="8211820" h="3782695">
                <a:moveTo>
                  <a:pt x="0" y="3782567"/>
                </a:moveTo>
                <a:lnTo>
                  <a:pt x="8211311" y="3782567"/>
                </a:lnTo>
                <a:lnTo>
                  <a:pt x="8211311" y="0"/>
                </a:lnTo>
                <a:lnTo>
                  <a:pt x="0" y="0"/>
                </a:lnTo>
                <a:lnTo>
                  <a:pt x="0" y="3782567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1457146" y="2108200"/>
            <a:ext cx="14246860" cy="168764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 marR="10160">
              <a:spcBef>
                <a:spcPts val="20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have issued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participant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org.acme.mynetwork.Trader#alice@email.com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with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identity alice1 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have issued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participant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org.acme.mynetwork.Trader#bob@email.com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with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identity</a:t>
            </a:r>
            <a:r>
              <a:rPr spc="1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bob1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Alice can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read all 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identity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alice1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r>
              <a:rPr spc="1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0282" y="3818314"/>
          <a:ext cx="10632438" cy="53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"/>
                <a:gridCol w="1092200"/>
                <a:gridCol w="2183130"/>
                <a:gridCol w="2181860"/>
                <a:gridCol w="1569718"/>
                <a:gridCol w="3069590"/>
                <a:gridCol w="266700"/>
              </a:tblGrid>
              <a:tr h="266640"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R="299085" algn="r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114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One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5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London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2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4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  <a:hlinkClick r:id="rId5"/>
                        </a:rPr>
                        <a:t>alice@email.com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93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</a:tr>
              <a:tr h="266640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R="299085" algn="r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114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Two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4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Paris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2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800" spc="-25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  <a:hlinkClick r:id="rId6"/>
                        </a:rPr>
                        <a:t>bob@email.com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950"/>
                        </a:lnSpc>
                      </a:pPr>
                      <a:r>
                        <a:rPr sz="1800" dirty="0">
                          <a:solidFill>
                            <a:srgbClr val="252525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D0DBDE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457147" y="4303267"/>
            <a:ext cx="1097153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 marR="5471160" indent="-546100">
              <a:spcBef>
                <a:spcPts val="20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Bob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can read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all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  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bob1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should 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1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51069" y="5126991"/>
            <a:ext cx="189230" cy="3026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8382" y="5401308"/>
            <a:ext cx="46228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3980" y="5401309"/>
            <a:ext cx="73406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28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One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28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Two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45306" y="5401309"/>
            <a:ext cx="114300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London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Paris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0685" y="5401308"/>
            <a:ext cx="46355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</a:t>
            </a:r>
            <a:endParaRPr>
              <a:latin typeface="Courier New"/>
              <a:cs typeface="Courier New"/>
            </a:endParaRPr>
          </a:p>
          <a:p>
            <a:pPr marL="2540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2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64827" y="5401309"/>
            <a:ext cx="264287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alice@email.com</a:t>
            </a:r>
            <a:r>
              <a:rPr spc="-16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247904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b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ob@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mail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.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co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6"/>
              </a:rPr>
              <a:t>m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	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7147" y="5949950"/>
            <a:ext cx="11649710" cy="307263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 marR="5603240" indent="-546100">
              <a:spcBef>
                <a:spcPts val="20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Alice can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add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 that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she owns 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 alice1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following asset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type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r>
              <a:rPr spc="1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570230" marR="10160" indent="544830">
              <a:tabLst>
                <a:tab pos="3302000" algn="l"/>
                <a:tab pos="5213350" algn="l"/>
                <a:tab pos="7258050" algn="l"/>
                <a:tab pos="903224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3	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Three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New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York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3	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alice@email.com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r>
              <a:rPr spc="1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 marR="10160" indent="1090930">
              <a:tabLst>
                <a:tab pos="3302000" algn="l"/>
                <a:tab pos="5213350" algn="l"/>
                <a:tab pos="7258050" algn="l"/>
                <a:tab pos="903224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3	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Three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New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York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3	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5"/>
              </a:rPr>
              <a:t>alice@email.com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Bob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can add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that he</a:t>
            </a:r>
            <a:r>
              <a:rPr spc="-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owns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 bob1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add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the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following asset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type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55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3289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5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(III)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1880616"/>
            <a:ext cx="16423640" cy="7498080"/>
          </a:xfrm>
          <a:custGeom>
            <a:avLst/>
            <a:gdLst/>
            <a:ahLst/>
            <a:cxnLst/>
            <a:rect l="l" t="t" r="r" b="b"/>
            <a:pathLst>
              <a:path w="8211820" h="3749040">
                <a:moveTo>
                  <a:pt x="0" y="3749040"/>
                </a:moveTo>
                <a:lnTo>
                  <a:pt x="8211311" y="3749040"/>
                </a:lnTo>
                <a:lnTo>
                  <a:pt x="8211311" y="0"/>
                </a:lnTo>
                <a:lnTo>
                  <a:pt x="0" y="0"/>
                </a:lnTo>
                <a:lnTo>
                  <a:pt x="0" y="3749040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1880616"/>
            <a:ext cx="16423640" cy="7498080"/>
          </a:xfrm>
          <a:custGeom>
            <a:avLst/>
            <a:gdLst/>
            <a:ahLst/>
            <a:cxnLst/>
            <a:rect l="l" t="t" r="r" b="b"/>
            <a:pathLst>
              <a:path w="8211820" h="3749040">
                <a:moveTo>
                  <a:pt x="0" y="3749040"/>
                </a:moveTo>
                <a:lnTo>
                  <a:pt x="8211311" y="3749040"/>
                </a:lnTo>
                <a:lnTo>
                  <a:pt x="8211311" y="0"/>
                </a:lnTo>
                <a:lnTo>
                  <a:pt x="0" y="0"/>
                </a:lnTo>
                <a:lnTo>
                  <a:pt x="0" y="374904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8506" y="2146044"/>
            <a:ext cx="8653780" cy="3026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48383" y="2420367"/>
            <a:ext cx="6605270" cy="3026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  <a:tabLst>
                <a:tab pos="2209800" algn="l"/>
                <a:tab pos="4121150" algn="l"/>
                <a:tab pos="616712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4	|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Four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Rome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4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64851" y="2146045"/>
            <a:ext cx="264287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247904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b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ob@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mail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.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co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m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	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7147" y="2694685"/>
            <a:ext cx="11383010" cy="19646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 marR="6291580" indent="-546100">
              <a:spcBef>
                <a:spcPts val="200"/>
              </a:spcBef>
            </a:pP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Alice can update her assets  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alice1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update the following asset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adin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ymbo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l 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de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crip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mainEx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e 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q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uant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it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y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ow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r	|</a:t>
            </a:r>
            <a:endParaRPr>
              <a:latin typeface="Courier New"/>
              <a:cs typeface="Courier New"/>
            </a:endParaRPr>
          </a:p>
          <a:p>
            <a:pPr marL="570230" marR="10160" indent="544830">
              <a:tabLst>
                <a:tab pos="3302000" algn="l"/>
                <a:tab pos="5213350" algn="l"/>
                <a:tab pos="7258050" algn="l"/>
                <a:tab pos="875792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	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One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London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5	|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alice@email.com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adin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ymbo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l 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de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s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crip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io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mainEx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han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g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e 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q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uant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it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y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ow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r	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5307" y="4615435"/>
            <a:ext cx="6193790" cy="3026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  <a:tabLst>
                <a:tab pos="2070100" algn="l"/>
                <a:tab pos="356997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London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5	|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alice@email.com</a:t>
            </a:r>
            <a:r>
              <a:rPr spc="-11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7146" y="4615434"/>
            <a:ext cx="4828540" cy="8566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16330">
              <a:spcBef>
                <a:spcPts val="200"/>
              </a:spcBef>
              <a:tabLst>
                <a:tab pos="330200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	|</a:t>
            </a:r>
            <a:r>
              <a:rPr spc="-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One</a:t>
            </a:r>
            <a:endParaRPr>
              <a:latin typeface="Courier New"/>
              <a:cs typeface="Courier New"/>
            </a:endParaRPr>
          </a:p>
          <a:p>
            <a:pPr marL="570230" marR="10160" indent="-54610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Bob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can update his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  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bob1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7146" y="5438395"/>
            <a:ext cx="11516360" cy="390363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70230">
              <a:spcBef>
                <a:spcPts val="200"/>
              </a:spcBef>
            </a:pP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update the following asset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r>
              <a:rPr spc="1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3302000" algn="l"/>
                <a:tab pos="5213350" algn="l"/>
                <a:tab pos="7258050" algn="l"/>
                <a:tab pos="8757920" algn="l"/>
                <a:tab pos="1121791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	|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Two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Paris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6	|</a:t>
            </a:r>
            <a:r>
              <a:rPr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bob@email.com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have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 following assets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1121918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r>
              <a:rPr spc="1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25400" marR="144780" indent="1090930">
              <a:tabLst>
                <a:tab pos="3302000" algn="l"/>
                <a:tab pos="5213350" algn="l"/>
                <a:tab pos="7258050" algn="l"/>
                <a:tab pos="8757920" algn="l"/>
                <a:tab pos="1121791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	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Tw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o	|</a:t>
            </a:r>
            <a:r>
              <a:rPr spc="-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Pari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s	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6	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 bo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b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@em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a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il.c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3"/>
              </a:rPr>
              <a:t>m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	| 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Scenario: Alice can remove her</a:t>
            </a:r>
            <a:r>
              <a:rPr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assets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When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use the identity alice1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And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remove the following asset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of type</a:t>
            </a:r>
            <a:r>
              <a:rPr spc="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</a:t>
            </a:r>
            <a:r>
              <a:rPr spc="-1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1116330">
              <a:spcBef>
                <a:spcPts val="10"/>
              </a:spcBef>
              <a:tabLst>
                <a:tab pos="330200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	|</a:t>
            </a:r>
            <a:endParaRPr>
              <a:latin typeface="Courier New"/>
              <a:cs typeface="Courier New"/>
            </a:endParaRPr>
          </a:p>
          <a:p>
            <a:pPr marL="570230"/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Then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I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should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not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have the following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assets of type</a:t>
            </a:r>
            <a:r>
              <a:rPr spc="10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org.acme.mynetwork.Commodity</a:t>
            </a:r>
            <a:endParaRPr>
              <a:latin typeface="Courier New"/>
              <a:cs typeface="Courier New"/>
            </a:endParaRPr>
          </a:p>
          <a:p>
            <a:pPr marL="1116330"/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</a:t>
            </a:r>
            <a:r>
              <a:rPr spc="-1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  <a:p>
            <a:pPr marL="1116330">
              <a:tabLst>
                <a:tab pos="330200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1	|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539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369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(IV)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8" y="1923289"/>
            <a:ext cx="16423640" cy="7288530"/>
          </a:xfrm>
          <a:custGeom>
            <a:avLst/>
            <a:gdLst/>
            <a:ahLst/>
            <a:cxnLst/>
            <a:rect l="l" t="t" r="r" b="b"/>
            <a:pathLst>
              <a:path w="8211820" h="3644265">
                <a:moveTo>
                  <a:pt x="0" y="3643884"/>
                </a:moveTo>
                <a:lnTo>
                  <a:pt x="8211311" y="3643884"/>
                </a:lnTo>
                <a:lnTo>
                  <a:pt x="8211311" y="0"/>
                </a:lnTo>
                <a:lnTo>
                  <a:pt x="0" y="0"/>
                </a:lnTo>
                <a:lnTo>
                  <a:pt x="0" y="3643884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2688" y="1923289"/>
            <a:ext cx="16423640" cy="7288530"/>
          </a:xfrm>
          <a:custGeom>
            <a:avLst/>
            <a:gdLst/>
            <a:ahLst/>
            <a:cxnLst/>
            <a:rect l="l" t="t" r="r" b="b"/>
            <a:pathLst>
              <a:path w="8211820" h="3644265">
                <a:moveTo>
                  <a:pt x="0" y="3643884"/>
                </a:moveTo>
                <a:lnTo>
                  <a:pt x="8211311" y="3643884"/>
                </a:lnTo>
                <a:lnTo>
                  <a:pt x="8211311" y="0"/>
                </a:lnTo>
                <a:lnTo>
                  <a:pt x="0" y="0"/>
                </a:lnTo>
                <a:lnTo>
                  <a:pt x="0" y="364388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600200" y="2529054"/>
            <a:ext cx="15755110" cy="55656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18870" marR="7106920" indent="-1094740">
              <a:spcBef>
                <a:spcPts val="200"/>
              </a:spcBef>
            </a:pPr>
            <a:r>
              <a:rPr spc="-20" dirty="0"/>
              <a:t>Scenario: Bob can remove </a:t>
            </a:r>
            <a:r>
              <a:rPr spc="-10" dirty="0"/>
              <a:t>his </a:t>
            </a:r>
            <a:r>
              <a:rPr spc="-20" dirty="0"/>
              <a:t>assets  When </a:t>
            </a:r>
            <a:r>
              <a:rPr dirty="0"/>
              <a:t>I </a:t>
            </a:r>
            <a:r>
              <a:rPr spc="-20" dirty="0"/>
              <a:t>use the identity</a:t>
            </a:r>
            <a:r>
              <a:rPr spc="-50" dirty="0"/>
              <a:t> </a:t>
            </a:r>
            <a:r>
              <a:rPr spc="-20" dirty="0"/>
              <a:t>bob1</a:t>
            </a:r>
          </a:p>
          <a:p>
            <a:pPr marL="1118870"/>
            <a:r>
              <a:rPr spc="-10" dirty="0"/>
              <a:t>And </a:t>
            </a:r>
            <a:r>
              <a:rPr dirty="0"/>
              <a:t>I </a:t>
            </a:r>
            <a:r>
              <a:rPr spc="-20" dirty="0"/>
              <a:t>remove the following asset </a:t>
            </a:r>
            <a:r>
              <a:rPr spc="-10" dirty="0"/>
              <a:t>of type</a:t>
            </a:r>
            <a:r>
              <a:rPr spc="10" dirty="0"/>
              <a:t> </a:t>
            </a:r>
            <a:r>
              <a:rPr spc="-20" dirty="0"/>
              <a:t>org.acme.mynetwork.Commodity</a:t>
            </a:r>
          </a:p>
          <a:p>
            <a:pPr marL="1664970"/>
            <a:r>
              <a:rPr dirty="0"/>
              <a:t>| </a:t>
            </a:r>
            <a:r>
              <a:rPr spc="-20" dirty="0"/>
              <a:t>tradingSymbol</a:t>
            </a:r>
            <a:r>
              <a:rPr spc="-130" dirty="0"/>
              <a:t> </a:t>
            </a:r>
            <a:r>
              <a:rPr dirty="0"/>
              <a:t>|</a:t>
            </a:r>
          </a:p>
          <a:p>
            <a:pPr marL="1664970">
              <a:tabLst>
                <a:tab pos="3850640" algn="l"/>
              </a:tabLst>
            </a:pPr>
            <a:r>
              <a:rPr dirty="0"/>
              <a:t>|</a:t>
            </a:r>
            <a:r>
              <a:rPr spc="-10" dirty="0"/>
              <a:t> </a:t>
            </a:r>
            <a:r>
              <a:rPr dirty="0"/>
              <a:t>2	|</a:t>
            </a:r>
          </a:p>
          <a:p>
            <a:pPr marL="1118870"/>
            <a:r>
              <a:rPr spc="-20" dirty="0"/>
              <a:t>Then </a:t>
            </a:r>
            <a:r>
              <a:rPr dirty="0"/>
              <a:t>I </a:t>
            </a:r>
            <a:r>
              <a:rPr spc="-20" dirty="0"/>
              <a:t>should </a:t>
            </a:r>
            <a:r>
              <a:rPr spc="-10" dirty="0"/>
              <a:t>not </a:t>
            </a:r>
            <a:r>
              <a:rPr spc="-20" dirty="0"/>
              <a:t>have the following </a:t>
            </a:r>
            <a:r>
              <a:rPr spc="-10" dirty="0"/>
              <a:t>assets of type</a:t>
            </a:r>
            <a:r>
              <a:rPr spc="100" dirty="0"/>
              <a:t> </a:t>
            </a:r>
            <a:r>
              <a:rPr spc="-20" dirty="0"/>
              <a:t>org.acme.mynetwork.Commodity</a:t>
            </a:r>
          </a:p>
          <a:p>
            <a:pPr marL="1664970"/>
            <a:r>
              <a:rPr dirty="0"/>
              <a:t>| </a:t>
            </a:r>
            <a:r>
              <a:rPr spc="-20" dirty="0"/>
              <a:t>tradingSymbol</a:t>
            </a:r>
            <a:r>
              <a:rPr spc="-130" dirty="0"/>
              <a:t> </a:t>
            </a:r>
            <a:r>
              <a:rPr dirty="0"/>
              <a:t>|</a:t>
            </a:r>
          </a:p>
          <a:p>
            <a:pPr marL="1664970">
              <a:tabLst>
                <a:tab pos="3850640" algn="l"/>
              </a:tabLst>
            </a:pPr>
            <a:r>
              <a:rPr dirty="0"/>
              <a:t>|</a:t>
            </a:r>
            <a:r>
              <a:rPr spc="-10" dirty="0"/>
              <a:t> </a:t>
            </a:r>
            <a:r>
              <a:rPr dirty="0"/>
              <a:t>2	|</a:t>
            </a:r>
          </a:p>
          <a:p>
            <a:pPr marL="1118870" marR="3967478" indent="-546100"/>
            <a:r>
              <a:rPr spc="-20" dirty="0"/>
              <a:t>Scenario: Alice can submit </a:t>
            </a:r>
            <a:r>
              <a:rPr dirty="0"/>
              <a:t>a </a:t>
            </a:r>
            <a:r>
              <a:rPr spc="-20" dirty="0"/>
              <a:t>transaction </a:t>
            </a:r>
            <a:r>
              <a:rPr spc="-10" dirty="0"/>
              <a:t>for </a:t>
            </a:r>
            <a:r>
              <a:rPr spc="-20" dirty="0"/>
              <a:t>her assets  When </a:t>
            </a:r>
            <a:r>
              <a:rPr dirty="0"/>
              <a:t>I </a:t>
            </a:r>
            <a:r>
              <a:rPr spc="-20" dirty="0"/>
              <a:t>use the identity alice1</a:t>
            </a:r>
          </a:p>
          <a:p>
            <a:pPr marL="1118870"/>
            <a:r>
              <a:rPr spc="-10" dirty="0"/>
              <a:t>And </a:t>
            </a:r>
            <a:r>
              <a:rPr dirty="0"/>
              <a:t>I </a:t>
            </a:r>
            <a:r>
              <a:rPr spc="-20" dirty="0"/>
              <a:t>submit the following transaction </a:t>
            </a:r>
            <a:r>
              <a:rPr spc="-10" dirty="0"/>
              <a:t>of </a:t>
            </a:r>
            <a:r>
              <a:rPr spc="-20" dirty="0"/>
              <a:t>type</a:t>
            </a:r>
            <a:r>
              <a:rPr spc="50" dirty="0"/>
              <a:t> </a:t>
            </a:r>
            <a:r>
              <a:rPr spc="-20" dirty="0"/>
              <a:t>org.acme.mynetwork.Trade</a:t>
            </a:r>
          </a:p>
          <a:p>
            <a:pPr marL="1664970">
              <a:tabLst>
                <a:tab pos="5487670" algn="l"/>
              </a:tabLst>
            </a:pPr>
            <a:r>
              <a:rPr dirty="0"/>
              <a:t>| </a:t>
            </a:r>
            <a:r>
              <a:rPr spc="-20" dirty="0"/>
              <a:t>commodity</a:t>
            </a:r>
            <a:r>
              <a:rPr spc="20" dirty="0"/>
              <a:t> </a:t>
            </a:r>
            <a:r>
              <a:rPr dirty="0"/>
              <a:t>|</a:t>
            </a:r>
            <a:r>
              <a:rPr spc="10" dirty="0"/>
              <a:t> </a:t>
            </a:r>
            <a:r>
              <a:rPr spc="-20" dirty="0"/>
              <a:t>newOwner	</a:t>
            </a:r>
            <a:r>
              <a:rPr dirty="0"/>
              <a:t>|</a:t>
            </a:r>
          </a:p>
          <a:p>
            <a:pPr marL="1664970">
              <a:tabLst>
                <a:tab pos="3302000" algn="l"/>
              </a:tabLst>
            </a:pPr>
            <a:r>
              <a:rPr dirty="0"/>
              <a:t>|</a:t>
            </a:r>
            <a:r>
              <a:rPr spc="-10" dirty="0"/>
              <a:t> </a:t>
            </a:r>
            <a:r>
              <a:rPr dirty="0"/>
              <a:t>1	|</a:t>
            </a:r>
            <a:r>
              <a:rPr dirty="0">
                <a:hlinkClick r:id="rId3"/>
              </a:rPr>
              <a:t> </a:t>
            </a:r>
            <a:r>
              <a:rPr spc="-20" dirty="0">
                <a:hlinkClick r:id="rId3"/>
              </a:rPr>
              <a:t>bob@email.com</a:t>
            </a:r>
            <a:r>
              <a:rPr spc="-140" dirty="0">
                <a:hlinkClick r:id="rId3"/>
              </a:rPr>
              <a:t> </a:t>
            </a:r>
            <a:r>
              <a:rPr dirty="0"/>
              <a:t>|</a:t>
            </a:r>
          </a:p>
          <a:p>
            <a:pPr marL="1118870"/>
            <a:r>
              <a:rPr spc="-20" dirty="0"/>
              <a:t>Then </a:t>
            </a:r>
            <a:r>
              <a:rPr dirty="0"/>
              <a:t>I </a:t>
            </a:r>
            <a:r>
              <a:rPr spc="-20" dirty="0"/>
              <a:t>should </a:t>
            </a:r>
            <a:r>
              <a:rPr spc="-10" dirty="0"/>
              <a:t>have </a:t>
            </a:r>
            <a:r>
              <a:rPr spc="-20" dirty="0"/>
              <a:t>the following assets </a:t>
            </a:r>
            <a:r>
              <a:rPr spc="-10" dirty="0"/>
              <a:t>of type</a:t>
            </a:r>
            <a:r>
              <a:rPr spc="70" dirty="0"/>
              <a:t> </a:t>
            </a:r>
            <a:r>
              <a:rPr spc="-20" dirty="0"/>
              <a:t>org.acme.mynetwork.Commodity</a:t>
            </a:r>
          </a:p>
          <a:p>
            <a:pPr marL="1664970">
              <a:tabLst>
                <a:tab pos="11767820" algn="l"/>
              </a:tabLst>
            </a:pPr>
            <a:r>
              <a:rPr dirty="0"/>
              <a:t>| </a:t>
            </a:r>
            <a:r>
              <a:rPr spc="-20" dirty="0"/>
              <a:t>tradingSymbol </a:t>
            </a:r>
            <a:r>
              <a:rPr dirty="0"/>
              <a:t>| </a:t>
            </a:r>
            <a:r>
              <a:rPr spc="-10" dirty="0"/>
              <a:t>description </a:t>
            </a:r>
            <a:r>
              <a:rPr dirty="0"/>
              <a:t>| </a:t>
            </a:r>
            <a:r>
              <a:rPr spc="-10" dirty="0"/>
              <a:t>mainExchange </a:t>
            </a:r>
            <a:r>
              <a:rPr dirty="0"/>
              <a:t>| </a:t>
            </a:r>
            <a:r>
              <a:rPr spc="-20" dirty="0"/>
              <a:t>quantity</a:t>
            </a:r>
            <a:r>
              <a:rPr spc="50" dirty="0"/>
              <a:t> </a:t>
            </a:r>
            <a:r>
              <a:rPr dirty="0"/>
              <a:t>|</a:t>
            </a:r>
            <a:r>
              <a:rPr spc="10" dirty="0"/>
              <a:t> </a:t>
            </a:r>
            <a:r>
              <a:rPr spc="-10" dirty="0"/>
              <a:t>owner	</a:t>
            </a:r>
            <a:r>
              <a:rPr dirty="0"/>
              <a:t>|</a:t>
            </a:r>
          </a:p>
          <a:p>
            <a:pPr marL="574040" marR="144780" indent="1090930">
              <a:spcBef>
                <a:spcPts val="10"/>
              </a:spcBef>
              <a:tabLst>
                <a:tab pos="3850640" algn="l"/>
                <a:tab pos="5761990" algn="l"/>
                <a:tab pos="7806690" algn="l"/>
                <a:tab pos="9580880" algn="l"/>
              </a:tabLst>
            </a:pPr>
            <a:r>
              <a:rPr dirty="0"/>
              <a:t>|</a:t>
            </a:r>
            <a:r>
              <a:rPr spc="-10" dirty="0"/>
              <a:t> </a:t>
            </a:r>
            <a:r>
              <a:rPr dirty="0"/>
              <a:t>1	|</a:t>
            </a:r>
            <a:r>
              <a:rPr spc="-30" dirty="0"/>
              <a:t> </a:t>
            </a:r>
            <a:r>
              <a:rPr spc="-10" dirty="0"/>
              <a:t>One	</a:t>
            </a:r>
            <a:r>
              <a:rPr dirty="0"/>
              <a:t>|</a:t>
            </a:r>
            <a:r>
              <a:rPr spc="-40" dirty="0"/>
              <a:t> </a:t>
            </a:r>
            <a:r>
              <a:rPr spc="-10" dirty="0"/>
              <a:t>London	</a:t>
            </a:r>
            <a:r>
              <a:rPr dirty="0"/>
              <a:t>|</a:t>
            </a:r>
            <a:r>
              <a:rPr spc="-10" dirty="0"/>
              <a:t> </a:t>
            </a:r>
            <a:r>
              <a:rPr dirty="0"/>
              <a:t>1	| </a:t>
            </a:r>
            <a:r>
              <a:rPr spc="-20" dirty="0">
                <a:hlinkClick r:id="rId3"/>
              </a:rPr>
              <a:t>bob@email.com </a:t>
            </a:r>
            <a:r>
              <a:rPr dirty="0"/>
              <a:t>|  </a:t>
            </a:r>
            <a:r>
              <a:rPr spc="-20" dirty="0"/>
              <a:t>Scenario: Bob </a:t>
            </a:r>
            <a:r>
              <a:rPr spc="-10" dirty="0"/>
              <a:t>can submit </a:t>
            </a:r>
            <a:r>
              <a:rPr dirty="0"/>
              <a:t>a </a:t>
            </a:r>
            <a:r>
              <a:rPr spc="-20" dirty="0"/>
              <a:t>transaction for </a:t>
            </a:r>
            <a:r>
              <a:rPr spc="-10" dirty="0"/>
              <a:t>his</a:t>
            </a:r>
            <a:r>
              <a:rPr spc="-70" dirty="0"/>
              <a:t> </a:t>
            </a:r>
            <a:r>
              <a:rPr spc="-20" dirty="0"/>
              <a:t>assets</a:t>
            </a:r>
          </a:p>
          <a:p>
            <a:pPr marL="1118870"/>
            <a:r>
              <a:rPr spc="-20" dirty="0"/>
              <a:t>When </a:t>
            </a:r>
            <a:r>
              <a:rPr dirty="0"/>
              <a:t>I </a:t>
            </a:r>
            <a:r>
              <a:rPr spc="-20" dirty="0"/>
              <a:t>use the identity bob1</a:t>
            </a:r>
          </a:p>
          <a:p>
            <a:pPr marL="1118870"/>
            <a:r>
              <a:rPr spc="-10" dirty="0"/>
              <a:t>And </a:t>
            </a:r>
            <a:r>
              <a:rPr dirty="0"/>
              <a:t>I </a:t>
            </a:r>
            <a:r>
              <a:rPr spc="-20" dirty="0"/>
              <a:t>submit the following transaction </a:t>
            </a:r>
            <a:r>
              <a:rPr spc="-10" dirty="0"/>
              <a:t>of </a:t>
            </a:r>
            <a:r>
              <a:rPr spc="-20" dirty="0"/>
              <a:t>type</a:t>
            </a:r>
            <a:r>
              <a:rPr spc="50" dirty="0"/>
              <a:t> </a:t>
            </a:r>
            <a:r>
              <a:rPr spc="-20" dirty="0"/>
              <a:t>org.acme.mynetwork.Trade</a:t>
            </a:r>
          </a:p>
          <a:p>
            <a:pPr marL="1664970">
              <a:tabLst>
                <a:tab pos="5761990" algn="l"/>
              </a:tabLst>
            </a:pPr>
            <a:r>
              <a:rPr dirty="0"/>
              <a:t>| </a:t>
            </a:r>
            <a:r>
              <a:rPr spc="-20" dirty="0"/>
              <a:t>commodity</a:t>
            </a:r>
            <a:r>
              <a:rPr spc="20" dirty="0"/>
              <a:t> </a:t>
            </a:r>
            <a:r>
              <a:rPr dirty="0"/>
              <a:t>|</a:t>
            </a:r>
            <a:r>
              <a:rPr spc="10" dirty="0"/>
              <a:t> </a:t>
            </a:r>
            <a:r>
              <a:rPr spc="-20" dirty="0"/>
              <a:t>newOwner	</a:t>
            </a:r>
            <a:r>
              <a:rPr dirty="0"/>
              <a:t>|</a:t>
            </a:r>
          </a:p>
          <a:p>
            <a:pPr marL="1664970">
              <a:tabLst>
                <a:tab pos="3302000" algn="l"/>
              </a:tabLst>
            </a:pPr>
            <a:r>
              <a:rPr dirty="0"/>
              <a:t>|</a:t>
            </a:r>
            <a:r>
              <a:rPr spc="-10" dirty="0"/>
              <a:t> </a:t>
            </a:r>
            <a:r>
              <a:rPr dirty="0"/>
              <a:t>2	|</a:t>
            </a:r>
            <a:r>
              <a:rPr dirty="0">
                <a:hlinkClick r:id="rId4"/>
              </a:rPr>
              <a:t> </a:t>
            </a:r>
            <a:r>
              <a:rPr spc="-20" dirty="0">
                <a:hlinkClick r:id="rId4"/>
              </a:rPr>
              <a:t>alice@email.com</a:t>
            </a:r>
            <a:r>
              <a:rPr spc="-120" dirty="0">
                <a:hlinkClick r:id="rId4"/>
              </a:rPr>
              <a:t> </a:t>
            </a:r>
            <a:r>
              <a:rPr dirty="0"/>
              <a:t>|</a:t>
            </a:r>
          </a:p>
          <a:p>
            <a:pPr marL="1118870"/>
            <a:r>
              <a:rPr spc="-20" dirty="0"/>
              <a:t>Then </a:t>
            </a:r>
            <a:r>
              <a:rPr dirty="0"/>
              <a:t>I </a:t>
            </a:r>
            <a:r>
              <a:rPr spc="-20" dirty="0"/>
              <a:t>should </a:t>
            </a:r>
            <a:r>
              <a:rPr spc="-10" dirty="0"/>
              <a:t>have </a:t>
            </a:r>
            <a:r>
              <a:rPr spc="-20" dirty="0"/>
              <a:t>the following assets </a:t>
            </a:r>
            <a:r>
              <a:rPr spc="-10" dirty="0"/>
              <a:t>of type</a:t>
            </a:r>
            <a:r>
              <a:rPr spc="70" dirty="0"/>
              <a:t> </a:t>
            </a:r>
            <a:r>
              <a:rPr spc="-20" dirty="0"/>
              <a:t>org.acme.mynetwork.Commodity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919491" y="8224927"/>
            <a:ext cx="189230" cy="30264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8382" y="8224927"/>
            <a:ext cx="755650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tradingSymbol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mainExchange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quantity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2209800" algn="l"/>
                <a:tab pos="4121150" algn="l"/>
                <a:tab pos="616712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	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Two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Paris	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2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64851" y="8224927"/>
            <a:ext cx="291719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252525"/>
                </a:solidFill>
                <a:latin typeface="Courier New"/>
                <a:cs typeface="Courier New"/>
              </a:rPr>
              <a:t>owner</a:t>
            </a:r>
            <a:endParaRPr>
              <a:latin typeface="Courier New"/>
              <a:cs typeface="Courier New"/>
            </a:endParaRPr>
          </a:p>
          <a:p>
            <a:pPr marL="25400">
              <a:tabLst>
                <a:tab pos="2753360" algn="l"/>
              </a:tabLst>
            </a:pP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|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a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lic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e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@ema</a:t>
            </a:r>
            <a:r>
              <a:rPr spc="-3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i</a:t>
            </a:r>
            <a:r>
              <a:rPr spc="-10"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l.co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  <a:hlinkClick r:id="rId4"/>
              </a:rPr>
              <a:t>m</a:t>
            </a:r>
            <a:r>
              <a:rPr dirty="0">
                <a:solidFill>
                  <a:srgbClr val="252525"/>
                </a:solidFill>
                <a:latin typeface="Courier New"/>
                <a:cs typeface="Courier New"/>
              </a:rPr>
              <a:t>	|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91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1790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3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(V)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757121"/>
            <a:ext cx="11478260" cy="116955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98170" indent="-572770">
              <a:spcBef>
                <a:spcPts val="13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Check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that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unit tests pass by switching back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terminal and</a:t>
            </a:r>
            <a:r>
              <a:rPr sz="2800" spc="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typing:</a:t>
            </a:r>
            <a:endParaRPr sz="2800">
              <a:latin typeface="Calibri"/>
              <a:cs typeface="Calibri"/>
            </a:endParaRPr>
          </a:p>
          <a:p>
            <a:pPr marL="1395730">
              <a:spcBef>
                <a:spcPts val="1100"/>
              </a:spcBef>
              <a:tabLst>
                <a:tab pos="1945638" algn="l"/>
              </a:tabLst>
            </a:pPr>
            <a:r>
              <a:rPr sz="2800" dirty="0">
                <a:solidFill>
                  <a:srgbClr val="A6A6A6"/>
                </a:solidFill>
                <a:latin typeface="Arial"/>
                <a:cs typeface="Arial"/>
              </a:rPr>
              <a:t>–	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npm test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1358" y="3032760"/>
            <a:ext cx="11765280" cy="6376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5185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8959" y="4236720"/>
            <a:ext cx="6379462" cy="4233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31483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Obje</a:t>
            </a:r>
            <a:r>
              <a:rPr sz="5600" dirty="0">
                <a:solidFill>
                  <a:srgbClr val="095A82"/>
                </a:solidFill>
              </a:rPr>
              <a:t>c</a:t>
            </a:r>
            <a:r>
              <a:rPr sz="5600" spc="-10" dirty="0">
                <a:solidFill>
                  <a:srgbClr val="095A82"/>
                </a:solidFill>
              </a:rPr>
              <a:t>tiv</a:t>
            </a:r>
            <a:r>
              <a:rPr sz="5600" spc="-40" dirty="0">
                <a:solidFill>
                  <a:srgbClr val="095A82"/>
                </a:solidFill>
              </a:rPr>
              <a:t>e</a:t>
            </a:r>
            <a:r>
              <a:rPr sz="5600" spc="-10" dirty="0">
                <a:solidFill>
                  <a:srgbClr val="095A82"/>
                </a:solidFill>
              </a:rPr>
              <a:t>s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933500" y="1873503"/>
            <a:ext cx="11330128" cy="9015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latin typeface="Arial Rounded MT Bold" panose="020F0704030504030204" pitchFamily="34" charset="0"/>
                <a:cs typeface="Calibri"/>
              </a:rPr>
              <a:t>After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completing this module,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you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should be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able</a:t>
            </a:r>
            <a:r>
              <a:rPr sz="2800" spc="50" dirty="0"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to:</a:t>
            </a:r>
          </a:p>
          <a:p>
            <a:pPr>
              <a:spcBef>
                <a:spcPts val="80"/>
              </a:spcBef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42034" y="2723013"/>
            <a:ext cx="14069366" cy="21941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 smtClean="0">
                <a:latin typeface="Arial Rounded MT Bold" panose="020F0704030504030204" pitchFamily="34" charset="0"/>
                <a:cs typeface="Calibri"/>
              </a:rPr>
              <a:t>Develop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&amp;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deploy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business</a:t>
            </a:r>
            <a:r>
              <a:rPr sz="280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networks</a:t>
            </a:r>
          </a:p>
          <a:p>
            <a:pPr>
              <a:spcBef>
                <a:spcPts val="80"/>
              </a:spcBef>
              <a:buClr>
                <a:srgbClr val="055180"/>
              </a:buClr>
              <a:buFont typeface="Wingdings"/>
              <a:buChar char=""/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Interact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with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Hyperledger Fabric </a:t>
            </a:r>
            <a:r>
              <a:rPr sz="28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Blockchain</a:t>
            </a:r>
            <a:r>
              <a:rPr lang="en-IN"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using Hyperledger</a:t>
            </a:r>
            <a:r>
              <a:rPr lang="en-IN" sz="2800" spc="27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IN"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Composer</a:t>
            </a: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endParaRPr sz="2800" dirty="0" smtClean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 smtClean="0">
                <a:latin typeface="Arial Rounded MT Bold" panose="020F0704030504030204" pitchFamily="34" charset="0"/>
                <a:cs typeface="Calibri"/>
              </a:rPr>
              <a:t>Infer </a:t>
            </a:r>
            <a:r>
              <a:rPr sz="28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Hyperledger</a:t>
            </a:r>
            <a:r>
              <a:rPr sz="2800" spc="4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spc="-10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Fabric</a:t>
            </a:r>
            <a:endParaRPr sz="280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4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369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Eleven: </a:t>
            </a:r>
            <a:r>
              <a:rPr spc="-20" dirty="0">
                <a:solidFill>
                  <a:srgbClr val="095A82"/>
                </a:solidFill>
              </a:rPr>
              <a:t>Cucumber </a:t>
            </a:r>
            <a:r>
              <a:rPr spc="-10" dirty="0">
                <a:solidFill>
                  <a:srgbClr val="095A82"/>
                </a:solidFill>
              </a:rPr>
              <a:t>Testing</a:t>
            </a:r>
            <a:r>
              <a:rPr spc="1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(VI)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800" y="1895855"/>
            <a:ext cx="13106400" cy="7528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5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3867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0436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Twelve: Creating </a:t>
            </a:r>
            <a:r>
              <a:rPr spc="-10" dirty="0">
                <a:solidFill>
                  <a:srgbClr val="095A82"/>
                </a:solidFill>
              </a:rPr>
              <a:t>BNA</a:t>
            </a:r>
            <a:r>
              <a:rPr spc="228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757120"/>
            <a:ext cx="16385540" cy="228780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5400">
              <a:spcBef>
                <a:spcPts val="130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Ensure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 are at the top level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project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folder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(my-network).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Generate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BNA file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using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command:</a:t>
            </a:r>
            <a:endParaRPr sz="2800">
              <a:latin typeface="Calibri"/>
              <a:cs typeface="Calibri"/>
            </a:endParaRPr>
          </a:p>
          <a:p>
            <a:pPr marL="1945638" indent="-548640">
              <a:spcBef>
                <a:spcPts val="1100"/>
              </a:spcBef>
              <a:buClr>
                <a:srgbClr val="A6A6A6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mkdir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dist</a:t>
            </a:r>
            <a:endParaRPr sz="2800">
              <a:latin typeface="Calibri"/>
              <a:cs typeface="Calibri"/>
            </a:endParaRPr>
          </a:p>
          <a:p>
            <a:pPr marL="1945638" indent="-548640">
              <a:spcBef>
                <a:spcPts val="600"/>
              </a:spcBef>
              <a:buClr>
                <a:srgbClr val="A6A6A6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composer archive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create -a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dist/my-network.bna --sourceType dir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--sourceName</a:t>
            </a:r>
            <a:endParaRPr sz="2800">
              <a:latin typeface="Calibri"/>
              <a:cs typeface="Calibri"/>
            </a:endParaRPr>
          </a:p>
          <a:p>
            <a:pPr marL="161290">
              <a:spcBef>
                <a:spcPts val="142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also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 the command </a:t>
            </a:r>
            <a:r>
              <a:rPr sz="2800" b="1" i="1" dirty="0">
                <a:solidFill>
                  <a:srgbClr val="5F5F5F"/>
                </a:solidFill>
                <a:latin typeface="Calibri"/>
                <a:cs typeface="Calibri"/>
              </a:rPr>
              <a:t>npm </a:t>
            </a:r>
            <a:r>
              <a:rPr sz="2800" b="1" i="1" spc="-10" dirty="0">
                <a:solidFill>
                  <a:srgbClr val="5F5F5F"/>
                </a:solidFill>
                <a:latin typeface="Calibri"/>
                <a:cs typeface="Calibri"/>
              </a:rPr>
              <a:t>run </a:t>
            </a:r>
            <a:r>
              <a:rPr sz="2800" b="1" i="1" dirty="0">
                <a:solidFill>
                  <a:srgbClr val="5F5F5F"/>
                </a:solidFill>
                <a:latin typeface="Calibri"/>
                <a:cs typeface="Calibri"/>
              </a:rPr>
              <a:t>prepublish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achieves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same</a:t>
            </a:r>
            <a:r>
              <a:rPr sz="2800" spc="-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thing.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36520" y="4102608"/>
            <a:ext cx="13402056" cy="528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40329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71500" y="562329"/>
            <a:ext cx="171450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8620">
              <a:spcBef>
                <a:spcPts val="190"/>
              </a:spcBef>
            </a:pPr>
            <a:r>
              <a:rPr spc="-10" dirty="0"/>
              <a:t>Step </a:t>
            </a:r>
            <a:r>
              <a:rPr spc="-20" dirty="0"/>
              <a:t>Thirteen: Deploying </a:t>
            </a:r>
            <a:r>
              <a:rPr spc="-10" dirty="0"/>
              <a:t>Business Network to</a:t>
            </a:r>
            <a:r>
              <a:rPr spc="380" dirty="0"/>
              <a:t> </a:t>
            </a:r>
            <a:r>
              <a:rPr spc="-20" dirty="0"/>
              <a:t>Composer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035" y="1896111"/>
            <a:ext cx="1078103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 Chrome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browser, navigate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online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latin typeface="Calibri"/>
                <a:cs typeface="Calibri"/>
                <a:hlinkClick r:id="rId2"/>
              </a:rPr>
              <a:t>Bluemix Composer</a:t>
            </a:r>
            <a:r>
              <a:rPr sz="2800" u="sng" spc="1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latin typeface="Calibri"/>
                <a:cs typeface="Calibri"/>
                <a:hlinkClick r:id="rId2"/>
              </a:rPr>
              <a:t>Playground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6808" y="2740150"/>
            <a:ext cx="11454384" cy="658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407664" y="2731006"/>
            <a:ext cx="11473180" cy="6598920"/>
          </a:xfrm>
          <a:custGeom>
            <a:avLst/>
            <a:gdLst/>
            <a:ahLst/>
            <a:cxnLst/>
            <a:rect l="l" t="t" r="r" b="b"/>
            <a:pathLst>
              <a:path w="5736590" h="3299460">
                <a:moveTo>
                  <a:pt x="0" y="3299460"/>
                </a:moveTo>
                <a:lnTo>
                  <a:pt x="5736336" y="3299460"/>
                </a:lnTo>
                <a:lnTo>
                  <a:pt x="5736336" y="0"/>
                </a:lnTo>
                <a:lnTo>
                  <a:pt x="0" y="0"/>
                </a:lnTo>
                <a:lnTo>
                  <a:pt x="0" y="3299460"/>
                </a:lnTo>
                <a:close/>
              </a:path>
            </a:pathLst>
          </a:custGeom>
          <a:ln w="9143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13213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035" y="648106"/>
            <a:ext cx="1362201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Step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Thirteen: Deploying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Business Network</a:t>
            </a:r>
            <a:r>
              <a:rPr sz="5600" b="1" spc="33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(I)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35" y="1896111"/>
            <a:ext cx="579247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Deploy </a:t>
            </a:r>
            <a:r>
              <a:rPr sz="2800" i="1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new business</a:t>
            </a:r>
            <a:r>
              <a:rPr sz="2800" i="1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8896" y="2648710"/>
            <a:ext cx="11728704" cy="6736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349752" y="2639567"/>
            <a:ext cx="11747500" cy="6755130"/>
          </a:xfrm>
          <a:custGeom>
            <a:avLst/>
            <a:gdLst/>
            <a:ahLst/>
            <a:cxnLst/>
            <a:rect l="l" t="t" r="r" b="b"/>
            <a:pathLst>
              <a:path w="5873750" h="3377565">
                <a:moveTo>
                  <a:pt x="0" y="3377184"/>
                </a:moveTo>
                <a:lnTo>
                  <a:pt x="5873496" y="3377184"/>
                </a:lnTo>
                <a:lnTo>
                  <a:pt x="5873496" y="0"/>
                </a:lnTo>
                <a:lnTo>
                  <a:pt x="0" y="0"/>
                </a:lnTo>
                <a:lnTo>
                  <a:pt x="0" y="337718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579106" y="4902708"/>
            <a:ext cx="2819400" cy="3429000"/>
          </a:xfrm>
          <a:custGeom>
            <a:avLst/>
            <a:gdLst/>
            <a:ahLst/>
            <a:cxnLst/>
            <a:rect l="l" t="t" r="r" b="b"/>
            <a:pathLst>
              <a:path w="1409700" h="1714500">
                <a:moveTo>
                  <a:pt x="0" y="1714500"/>
                </a:moveTo>
                <a:lnTo>
                  <a:pt x="1409700" y="1714500"/>
                </a:lnTo>
                <a:lnTo>
                  <a:pt x="14097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8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2867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034" y="648107"/>
            <a:ext cx="139725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3122910" algn="l"/>
              </a:tabLst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Step</a:t>
            </a:r>
            <a:r>
              <a:rPr sz="5600" b="1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Th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rteen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r>
              <a:rPr sz="5600" b="1" spc="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Dep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y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ing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Busin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ss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twork</a:t>
            </a:r>
            <a:r>
              <a:rPr sz="5600" b="1" dirty="0">
                <a:solidFill>
                  <a:srgbClr val="095A82"/>
                </a:solidFill>
                <a:latin typeface="Calibri"/>
                <a:cs typeface="Calibri"/>
              </a:rPr>
              <a:t>	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(II)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34" y="1896110"/>
            <a:ext cx="1238504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Update the fields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seen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below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click on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Drop here </a:t>
            </a:r>
            <a:r>
              <a:rPr sz="2800" i="1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upload or</a:t>
            </a:r>
            <a:r>
              <a:rPr sz="2800" i="1" spc="2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browse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4510" y="2575561"/>
            <a:ext cx="11905488" cy="6839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325367" y="2566416"/>
            <a:ext cx="11924030" cy="6858000"/>
          </a:xfrm>
          <a:custGeom>
            <a:avLst/>
            <a:gdLst/>
            <a:ahLst/>
            <a:cxnLst/>
            <a:rect l="l" t="t" r="r" b="b"/>
            <a:pathLst>
              <a:path w="5962015" h="3429000">
                <a:moveTo>
                  <a:pt x="0" y="3429000"/>
                </a:moveTo>
                <a:lnTo>
                  <a:pt x="5961888" y="3429000"/>
                </a:lnTo>
                <a:lnTo>
                  <a:pt x="5961888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307834" y="4896610"/>
            <a:ext cx="5544820" cy="1447800"/>
          </a:xfrm>
          <a:custGeom>
            <a:avLst/>
            <a:gdLst/>
            <a:ahLst/>
            <a:cxnLst/>
            <a:rect l="l" t="t" r="r" b="b"/>
            <a:pathLst>
              <a:path w="2772410" h="723900">
                <a:moveTo>
                  <a:pt x="0" y="723900"/>
                </a:moveTo>
                <a:lnTo>
                  <a:pt x="2772156" y="723900"/>
                </a:lnTo>
                <a:lnTo>
                  <a:pt x="2772156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8993122" y="7298434"/>
            <a:ext cx="1430020" cy="1676400"/>
          </a:xfrm>
          <a:custGeom>
            <a:avLst/>
            <a:gdLst/>
            <a:ahLst/>
            <a:cxnLst/>
            <a:rect l="l" t="t" r="r" b="b"/>
            <a:pathLst>
              <a:path w="715010" h="838200">
                <a:moveTo>
                  <a:pt x="0" y="838199"/>
                </a:moveTo>
                <a:lnTo>
                  <a:pt x="714756" y="838199"/>
                </a:lnTo>
                <a:lnTo>
                  <a:pt x="714756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9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3817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034" y="648107"/>
            <a:ext cx="141630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3122910" algn="l"/>
              </a:tabLst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Step</a:t>
            </a:r>
            <a:r>
              <a:rPr sz="5600" b="1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Th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rteen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r>
              <a:rPr sz="5600" b="1" spc="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Dep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y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ing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Busin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ss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twork</a:t>
            </a:r>
            <a:r>
              <a:rPr sz="5600" b="1" dirty="0">
                <a:solidFill>
                  <a:srgbClr val="095A82"/>
                </a:solidFill>
                <a:latin typeface="Calibri"/>
                <a:cs typeface="Calibri"/>
              </a:rPr>
              <a:t>	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(III)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35" y="1896111"/>
            <a:ext cx="729107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Choose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your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my-network.bn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your</a:t>
            </a:r>
            <a:r>
              <a:rPr sz="2800" spc="-1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4704" y="2410966"/>
            <a:ext cx="12877800" cy="702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2575561" y="2401823"/>
            <a:ext cx="12896850" cy="7047230"/>
          </a:xfrm>
          <a:custGeom>
            <a:avLst/>
            <a:gdLst/>
            <a:ahLst/>
            <a:cxnLst/>
            <a:rect l="l" t="t" r="r" b="b"/>
            <a:pathLst>
              <a:path w="6448425" h="3523615">
                <a:moveTo>
                  <a:pt x="0" y="3523488"/>
                </a:moveTo>
                <a:lnTo>
                  <a:pt x="6448044" y="3523488"/>
                </a:lnTo>
                <a:lnTo>
                  <a:pt x="644804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530341" y="3329940"/>
            <a:ext cx="7136130" cy="838200"/>
          </a:xfrm>
          <a:custGeom>
            <a:avLst/>
            <a:gdLst/>
            <a:ahLst/>
            <a:cxnLst/>
            <a:rect l="l" t="t" r="r" b="b"/>
            <a:pathLst>
              <a:path w="3568065" h="419100">
                <a:moveTo>
                  <a:pt x="0" y="419099"/>
                </a:moveTo>
                <a:lnTo>
                  <a:pt x="3567683" y="419099"/>
                </a:lnTo>
                <a:lnTo>
                  <a:pt x="3567683" y="0"/>
                </a:lnTo>
                <a:lnTo>
                  <a:pt x="0" y="0"/>
                </a:lnTo>
                <a:lnTo>
                  <a:pt x="0" y="41909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6181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034" y="648107"/>
            <a:ext cx="142036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3122910" algn="l"/>
              </a:tabLst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Step</a:t>
            </a:r>
            <a:r>
              <a:rPr sz="5600" b="1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Th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rteen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r>
              <a:rPr sz="5600" b="1" spc="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Dep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y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ing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Busin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ss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twork</a:t>
            </a:r>
            <a:r>
              <a:rPr sz="5600" b="1" dirty="0">
                <a:solidFill>
                  <a:srgbClr val="095A82"/>
                </a:solidFill>
                <a:latin typeface="Calibri"/>
                <a:cs typeface="Calibri"/>
              </a:rPr>
              <a:t>	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(IV)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34" y="1896111"/>
            <a:ext cx="611886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Once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file 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uploaded,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Deploy.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8854" y="2410966"/>
            <a:ext cx="12210288" cy="7016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029711" y="2401822"/>
            <a:ext cx="12228830" cy="7035800"/>
          </a:xfrm>
          <a:custGeom>
            <a:avLst/>
            <a:gdLst/>
            <a:ahLst/>
            <a:cxnLst/>
            <a:rect l="l" t="t" r="r" b="b"/>
            <a:pathLst>
              <a:path w="6114415" h="3517900">
                <a:moveTo>
                  <a:pt x="0" y="3517391"/>
                </a:moveTo>
                <a:lnTo>
                  <a:pt x="6114288" y="3517391"/>
                </a:lnTo>
                <a:lnTo>
                  <a:pt x="6114288" y="0"/>
                </a:lnTo>
                <a:lnTo>
                  <a:pt x="0" y="0"/>
                </a:lnTo>
                <a:lnTo>
                  <a:pt x="0" y="3517391"/>
                </a:lnTo>
                <a:close/>
              </a:path>
            </a:pathLst>
          </a:custGeom>
          <a:ln w="9143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2979906" y="6377941"/>
            <a:ext cx="1371600" cy="582930"/>
          </a:xfrm>
          <a:custGeom>
            <a:avLst/>
            <a:gdLst/>
            <a:ahLst/>
            <a:cxnLst/>
            <a:rect l="l" t="t" r="r" b="b"/>
            <a:pathLst>
              <a:path w="685800" h="291464">
                <a:moveTo>
                  <a:pt x="0" y="291083"/>
                </a:moveTo>
                <a:lnTo>
                  <a:pt x="685800" y="291083"/>
                </a:lnTo>
                <a:lnTo>
                  <a:pt x="685800" y="0"/>
                </a:lnTo>
                <a:lnTo>
                  <a:pt x="0" y="0"/>
                </a:lnTo>
                <a:lnTo>
                  <a:pt x="0" y="291083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8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9906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035" y="648107"/>
            <a:ext cx="1401571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3122910" algn="l"/>
              </a:tabLst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Step</a:t>
            </a:r>
            <a:r>
              <a:rPr sz="5600" b="1" spc="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Th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rteen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r>
              <a:rPr sz="5600" b="1" spc="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Dep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y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ing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Busin</a:t>
            </a:r>
            <a:r>
              <a:rPr sz="5600" b="1" spc="-3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ss</a:t>
            </a:r>
            <a:r>
              <a:rPr sz="5600" b="1" spc="2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r>
              <a:rPr sz="5600" b="1" spc="-4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twork</a:t>
            </a:r>
            <a:r>
              <a:rPr sz="5600" b="1" dirty="0">
                <a:solidFill>
                  <a:srgbClr val="095A82"/>
                </a:solidFill>
                <a:latin typeface="Calibri"/>
                <a:cs typeface="Calibri"/>
              </a:rPr>
              <a:t>	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(</a:t>
            </a:r>
            <a:r>
              <a:rPr sz="5600" b="1" dirty="0">
                <a:solidFill>
                  <a:srgbClr val="095A82"/>
                </a:solidFill>
                <a:latin typeface="Calibri"/>
                <a:cs typeface="Calibri"/>
              </a:rPr>
              <a:t>V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)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34" y="1896111"/>
            <a:ext cx="988568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Connect now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connect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deployed Business</a:t>
            </a:r>
            <a:r>
              <a:rPr sz="2800" spc="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5222" y="2410967"/>
            <a:ext cx="13295376" cy="6958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2926078" y="2401822"/>
            <a:ext cx="13314680" cy="6977380"/>
          </a:xfrm>
          <a:custGeom>
            <a:avLst/>
            <a:gdLst/>
            <a:ahLst/>
            <a:cxnLst/>
            <a:rect l="l" t="t" r="r" b="b"/>
            <a:pathLst>
              <a:path w="6657340" h="3488690">
                <a:moveTo>
                  <a:pt x="0" y="3488436"/>
                </a:moveTo>
                <a:lnTo>
                  <a:pt x="6656832" y="3488436"/>
                </a:lnTo>
                <a:lnTo>
                  <a:pt x="6656832" y="0"/>
                </a:lnTo>
                <a:lnTo>
                  <a:pt x="0" y="0"/>
                </a:lnTo>
                <a:lnTo>
                  <a:pt x="0" y="348843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4064508" y="6935722"/>
            <a:ext cx="1323340" cy="482600"/>
          </a:xfrm>
          <a:custGeom>
            <a:avLst/>
            <a:gdLst/>
            <a:ahLst/>
            <a:cxnLst/>
            <a:rect l="l" t="t" r="r" b="b"/>
            <a:pathLst>
              <a:path w="661669" h="241300">
                <a:moveTo>
                  <a:pt x="0" y="240791"/>
                </a:moveTo>
                <a:lnTo>
                  <a:pt x="661416" y="240791"/>
                </a:lnTo>
                <a:lnTo>
                  <a:pt x="66141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8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454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7"/>
            <a:ext cx="142049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3122910" algn="l"/>
              </a:tabLst>
            </a:pPr>
            <a:r>
              <a:rPr spc="-10" dirty="0">
                <a:solidFill>
                  <a:srgbClr val="095A82"/>
                </a:solidFill>
              </a:rPr>
              <a:t>Step</a:t>
            </a:r>
            <a:r>
              <a:rPr spc="1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Th</a:t>
            </a:r>
            <a:r>
              <a:rPr spc="-40" dirty="0">
                <a:solidFill>
                  <a:srgbClr val="095A82"/>
                </a:solidFill>
              </a:rPr>
              <a:t>i</a:t>
            </a:r>
            <a:r>
              <a:rPr spc="-20" dirty="0">
                <a:solidFill>
                  <a:srgbClr val="095A82"/>
                </a:solidFill>
              </a:rPr>
              <a:t>rteen</a:t>
            </a:r>
            <a:r>
              <a:rPr spc="-10" dirty="0">
                <a:solidFill>
                  <a:srgbClr val="095A82"/>
                </a:solidFill>
              </a:rPr>
              <a:t>:</a:t>
            </a:r>
            <a:r>
              <a:rPr spc="6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Dep</a:t>
            </a:r>
            <a:r>
              <a:rPr spc="-30" dirty="0">
                <a:solidFill>
                  <a:srgbClr val="095A82"/>
                </a:solidFill>
              </a:rPr>
              <a:t>l</a:t>
            </a:r>
            <a:r>
              <a:rPr spc="-10" dirty="0">
                <a:solidFill>
                  <a:srgbClr val="095A82"/>
                </a:solidFill>
              </a:rPr>
              <a:t>o</a:t>
            </a:r>
            <a:r>
              <a:rPr spc="-40" dirty="0">
                <a:solidFill>
                  <a:srgbClr val="095A82"/>
                </a:solidFill>
              </a:rPr>
              <a:t>y</a:t>
            </a:r>
            <a:r>
              <a:rPr spc="-10" dirty="0">
                <a:solidFill>
                  <a:srgbClr val="095A82"/>
                </a:solidFill>
              </a:rPr>
              <a:t>ing</a:t>
            </a:r>
            <a:r>
              <a:rPr spc="2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Busin</a:t>
            </a:r>
            <a:r>
              <a:rPr spc="-30" dirty="0">
                <a:solidFill>
                  <a:srgbClr val="095A82"/>
                </a:solidFill>
              </a:rPr>
              <a:t>e</a:t>
            </a:r>
            <a:r>
              <a:rPr spc="-10" dirty="0">
                <a:solidFill>
                  <a:srgbClr val="095A82"/>
                </a:solidFill>
              </a:rPr>
              <a:t>ss</a:t>
            </a:r>
            <a:r>
              <a:rPr spc="2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N</a:t>
            </a:r>
            <a:r>
              <a:rPr spc="-40" dirty="0">
                <a:solidFill>
                  <a:srgbClr val="095A82"/>
                </a:solidFill>
              </a:rPr>
              <a:t>e</a:t>
            </a:r>
            <a:r>
              <a:rPr spc="-10" dirty="0">
                <a:solidFill>
                  <a:srgbClr val="095A82"/>
                </a:solidFill>
              </a:rPr>
              <a:t>twork</a:t>
            </a:r>
            <a:r>
              <a:rPr dirty="0">
                <a:solidFill>
                  <a:srgbClr val="095A82"/>
                </a:solidFill>
              </a:rPr>
              <a:t>	</a:t>
            </a:r>
            <a:r>
              <a:rPr spc="-10" dirty="0">
                <a:solidFill>
                  <a:srgbClr val="095A82"/>
                </a:solidFill>
              </a:rPr>
              <a:t>(</a:t>
            </a:r>
            <a:r>
              <a:rPr dirty="0">
                <a:solidFill>
                  <a:srgbClr val="095A82"/>
                </a:solidFill>
              </a:rPr>
              <a:t>V</a:t>
            </a:r>
            <a:r>
              <a:rPr spc="-10" dirty="0">
                <a:solidFill>
                  <a:srgbClr val="095A82"/>
                </a:solidFill>
              </a:rPr>
              <a:t>I)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6439" y="1828800"/>
            <a:ext cx="14295118" cy="7443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987294" y="1819654"/>
            <a:ext cx="14314168" cy="7462520"/>
          </a:xfrm>
          <a:custGeom>
            <a:avLst/>
            <a:gdLst/>
            <a:ahLst/>
            <a:cxnLst/>
            <a:rect l="l" t="t" r="r" b="b"/>
            <a:pathLst>
              <a:path w="7157084" h="3731260">
                <a:moveTo>
                  <a:pt x="0" y="3730752"/>
                </a:moveTo>
                <a:lnTo>
                  <a:pt x="7156704" y="3730752"/>
                </a:lnTo>
                <a:lnTo>
                  <a:pt x="7156704" y="0"/>
                </a:lnTo>
                <a:lnTo>
                  <a:pt x="0" y="0"/>
                </a:lnTo>
                <a:lnTo>
                  <a:pt x="0" y="3730752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6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95717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4526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Fourteen: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9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Traders</a:t>
            </a:r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4" y="1896111"/>
            <a:ext cx="9824720" cy="130163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Test Option and Ensure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 are in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Trader Participant</a:t>
            </a:r>
            <a:r>
              <a:rPr sz="2800" spc="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plane.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25400"/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Add 2 New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participants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codes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69552" y="4218433"/>
            <a:ext cx="7526020" cy="3206006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294640" rIns="0" bIns="0" rtlCol="0">
            <a:spAutoFit/>
          </a:bodyPr>
          <a:lstStyle/>
          <a:p>
            <a:pPr marL="687070">
              <a:spcBef>
                <a:spcPts val="232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{</a:t>
            </a:r>
            <a:endParaRPr sz="2700">
              <a:latin typeface="Calibri"/>
              <a:cs typeface="Calibri"/>
            </a:endParaRPr>
          </a:p>
          <a:p>
            <a:pPr marL="152781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"$class":</a:t>
            </a:r>
            <a:r>
              <a:rPr sz="27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5F5F5F"/>
                </a:solidFill>
                <a:latin typeface="Calibri"/>
                <a:cs typeface="Calibri"/>
              </a:rPr>
              <a:t>"org.acme.mynetwork.Trader",</a:t>
            </a:r>
            <a:endParaRPr sz="2700">
              <a:latin typeface="Calibri"/>
              <a:cs typeface="Calibri"/>
            </a:endParaRPr>
          </a:p>
          <a:p>
            <a:pPr marL="1527810" marR="2877820"/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"tradeId":  "TRADER2",  "firstName": 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“John", 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"lastName":</a:t>
            </a:r>
            <a:r>
              <a:rPr sz="2700" spc="-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“Snow“</a:t>
            </a:r>
            <a:endParaRPr sz="2700">
              <a:latin typeface="Calibri"/>
              <a:cs typeface="Calibri"/>
            </a:endParaRPr>
          </a:p>
          <a:p>
            <a:pPr marL="687070">
              <a:spcBef>
                <a:spcPts val="1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}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688" y="4255008"/>
            <a:ext cx="7526020" cy="2791790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295910" rIns="0" bIns="0" rtlCol="0">
            <a:spAutoFit/>
          </a:bodyPr>
          <a:lstStyle/>
          <a:p>
            <a:pPr marL="685800">
              <a:spcBef>
                <a:spcPts val="233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{</a:t>
            </a:r>
            <a:endParaRPr sz="2700">
              <a:latin typeface="Calibri"/>
              <a:cs typeface="Calibri"/>
            </a:endParaRPr>
          </a:p>
          <a:p>
            <a:pPr marL="842010" marR="110490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"$class":</a:t>
            </a:r>
            <a:r>
              <a:rPr sz="27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5F5F5F"/>
                </a:solidFill>
                <a:latin typeface="Calibri"/>
                <a:cs typeface="Calibri"/>
              </a:rPr>
              <a:t>"org.acme.mynetwork.Trader",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 "tradeId":</a:t>
            </a:r>
            <a:r>
              <a:rPr sz="27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"TRADER1",</a:t>
            </a:r>
            <a:endParaRPr sz="2700">
              <a:latin typeface="Calibri"/>
              <a:cs typeface="Calibri"/>
            </a:endParaRPr>
          </a:p>
          <a:p>
            <a:pPr marL="842010"/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"firstName":</a:t>
            </a:r>
            <a:r>
              <a:rPr sz="27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"James",</a:t>
            </a:r>
            <a:endParaRPr sz="2700">
              <a:latin typeface="Calibri"/>
              <a:cs typeface="Calibri"/>
            </a:endParaRPr>
          </a:p>
          <a:p>
            <a:pPr marL="842010"/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"lastName":</a:t>
            </a:r>
            <a:r>
              <a:rPr sz="2700" spc="-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“Smith”</a:t>
            </a:r>
            <a:endParaRPr sz="2700">
              <a:latin typeface="Calibri"/>
              <a:cs typeface="Calibri"/>
            </a:endParaRPr>
          </a:p>
          <a:p>
            <a:pPr marL="68580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}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6346" y="3583430"/>
            <a:ext cx="21869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20" dirty="0">
                <a:solidFill>
                  <a:srgbClr val="5F5F5F"/>
                </a:solidFill>
                <a:latin typeface="Calibri"/>
                <a:cs typeface="Calibri"/>
              </a:rPr>
              <a:t>Participant</a:t>
            </a:r>
            <a:r>
              <a:rPr sz="3200" b="1" spc="-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5F5F5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83210" y="3583430"/>
            <a:ext cx="21869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20" dirty="0">
                <a:solidFill>
                  <a:srgbClr val="5F5F5F"/>
                </a:solidFill>
                <a:latin typeface="Calibri"/>
                <a:cs typeface="Calibri"/>
              </a:rPr>
              <a:t>Participant</a:t>
            </a:r>
            <a:r>
              <a:rPr sz="3200" b="1" spc="-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5F5F5F"/>
                </a:solidFill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3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3864864" y="2679190"/>
            <a:ext cx="2874264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079744" y="2981976"/>
            <a:ext cx="8346440" cy="5171440"/>
          </a:xfrm>
          <a:custGeom>
            <a:avLst/>
            <a:gdLst/>
            <a:ahLst/>
            <a:cxnLst/>
            <a:rect l="l" t="t" r="r" b="b"/>
            <a:pathLst>
              <a:path w="4173220" h="2585720">
                <a:moveTo>
                  <a:pt x="0" y="1128513"/>
                </a:moveTo>
                <a:lnTo>
                  <a:pt x="1011301" y="945887"/>
                </a:lnTo>
                <a:lnTo>
                  <a:pt x="1026074" y="905773"/>
                </a:lnTo>
                <a:lnTo>
                  <a:pt x="1042315" y="866330"/>
                </a:lnTo>
                <a:lnTo>
                  <a:pt x="1059992" y="827575"/>
                </a:lnTo>
                <a:lnTo>
                  <a:pt x="1079075" y="789519"/>
                </a:lnTo>
                <a:lnTo>
                  <a:pt x="1099532" y="752177"/>
                </a:lnTo>
                <a:lnTo>
                  <a:pt x="1121334" y="715564"/>
                </a:lnTo>
                <a:lnTo>
                  <a:pt x="1144448" y="679692"/>
                </a:lnTo>
                <a:lnTo>
                  <a:pt x="1168845" y="644576"/>
                </a:lnTo>
                <a:lnTo>
                  <a:pt x="1194494" y="610230"/>
                </a:lnTo>
                <a:lnTo>
                  <a:pt x="1221364" y="576668"/>
                </a:lnTo>
                <a:lnTo>
                  <a:pt x="1249423" y="543904"/>
                </a:lnTo>
                <a:lnTo>
                  <a:pt x="1278643" y="511951"/>
                </a:lnTo>
                <a:lnTo>
                  <a:pt x="1308990" y="480825"/>
                </a:lnTo>
                <a:lnTo>
                  <a:pt x="1340435" y="450537"/>
                </a:lnTo>
                <a:lnTo>
                  <a:pt x="1372948" y="421103"/>
                </a:lnTo>
                <a:lnTo>
                  <a:pt x="1406496" y="392537"/>
                </a:lnTo>
                <a:lnTo>
                  <a:pt x="1441050" y="364852"/>
                </a:lnTo>
                <a:lnTo>
                  <a:pt x="1476578" y="338063"/>
                </a:lnTo>
                <a:lnTo>
                  <a:pt x="1513050" y="312183"/>
                </a:lnTo>
                <a:lnTo>
                  <a:pt x="1550435" y="287226"/>
                </a:lnTo>
                <a:lnTo>
                  <a:pt x="1588703" y="263207"/>
                </a:lnTo>
                <a:lnTo>
                  <a:pt x="1627822" y="240138"/>
                </a:lnTo>
                <a:lnTo>
                  <a:pt x="1667761" y="218035"/>
                </a:lnTo>
                <a:lnTo>
                  <a:pt x="1708491" y="196911"/>
                </a:lnTo>
                <a:lnTo>
                  <a:pt x="1749979" y="176780"/>
                </a:lnTo>
                <a:lnTo>
                  <a:pt x="1792196" y="157656"/>
                </a:lnTo>
                <a:lnTo>
                  <a:pt x="1835111" y="139553"/>
                </a:lnTo>
                <a:lnTo>
                  <a:pt x="1878692" y="122484"/>
                </a:lnTo>
                <a:lnTo>
                  <a:pt x="1922909" y="106465"/>
                </a:lnTo>
                <a:lnTo>
                  <a:pt x="1967731" y="91508"/>
                </a:lnTo>
                <a:lnTo>
                  <a:pt x="2013128" y="77628"/>
                </a:lnTo>
                <a:lnTo>
                  <a:pt x="2059068" y="64839"/>
                </a:lnTo>
                <a:lnTo>
                  <a:pt x="2105521" y="53154"/>
                </a:lnTo>
                <a:lnTo>
                  <a:pt x="2152457" y="42588"/>
                </a:lnTo>
                <a:lnTo>
                  <a:pt x="2199843" y="33154"/>
                </a:lnTo>
                <a:lnTo>
                  <a:pt x="2247650" y="24867"/>
                </a:lnTo>
                <a:lnTo>
                  <a:pt x="2295847" y="17740"/>
                </a:lnTo>
                <a:lnTo>
                  <a:pt x="2344402" y="11787"/>
                </a:lnTo>
                <a:lnTo>
                  <a:pt x="2393286" y="7023"/>
                </a:lnTo>
                <a:lnTo>
                  <a:pt x="2442467" y="3461"/>
                </a:lnTo>
                <a:lnTo>
                  <a:pt x="2491915" y="1115"/>
                </a:lnTo>
                <a:lnTo>
                  <a:pt x="2541598" y="0"/>
                </a:lnTo>
                <a:lnTo>
                  <a:pt x="2591486" y="128"/>
                </a:lnTo>
                <a:lnTo>
                  <a:pt x="2641549" y="1514"/>
                </a:lnTo>
                <a:lnTo>
                  <a:pt x="2691755" y="4173"/>
                </a:lnTo>
                <a:lnTo>
                  <a:pt x="2742073" y="8117"/>
                </a:lnTo>
                <a:lnTo>
                  <a:pt x="2792474" y="13361"/>
                </a:lnTo>
                <a:lnTo>
                  <a:pt x="2842925" y="19919"/>
                </a:lnTo>
                <a:lnTo>
                  <a:pt x="2893397" y="27805"/>
                </a:lnTo>
                <a:lnTo>
                  <a:pt x="2943858" y="37033"/>
                </a:lnTo>
                <a:lnTo>
                  <a:pt x="2994279" y="47616"/>
                </a:lnTo>
                <a:lnTo>
                  <a:pt x="3046277" y="59988"/>
                </a:lnTo>
                <a:lnTo>
                  <a:pt x="3097367" y="73634"/>
                </a:lnTo>
                <a:lnTo>
                  <a:pt x="3147530" y="88527"/>
                </a:lnTo>
                <a:lnTo>
                  <a:pt x="3196746" y="104638"/>
                </a:lnTo>
                <a:lnTo>
                  <a:pt x="3244995" y="121940"/>
                </a:lnTo>
                <a:lnTo>
                  <a:pt x="3292258" y="140405"/>
                </a:lnTo>
                <a:lnTo>
                  <a:pt x="3338515" y="160005"/>
                </a:lnTo>
                <a:lnTo>
                  <a:pt x="3383747" y="180712"/>
                </a:lnTo>
                <a:lnTo>
                  <a:pt x="3427933" y="202499"/>
                </a:lnTo>
                <a:lnTo>
                  <a:pt x="3471055" y="225337"/>
                </a:lnTo>
                <a:lnTo>
                  <a:pt x="3513092" y="249198"/>
                </a:lnTo>
                <a:lnTo>
                  <a:pt x="3554025" y="274056"/>
                </a:lnTo>
                <a:lnTo>
                  <a:pt x="3593835" y="299881"/>
                </a:lnTo>
                <a:lnTo>
                  <a:pt x="3632502" y="326647"/>
                </a:lnTo>
                <a:lnTo>
                  <a:pt x="3670006" y="354325"/>
                </a:lnTo>
                <a:lnTo>
                  <a:pt x="3706328" y="382887"/>
                </a:lnTo>
                <a:lnTo>
                  <a:pt x="3741448" y="412306"/>
                </a:lnTo>
                <a:lnTo>
                  <a:pt x="3775346" y="442553"/>
                </a:lnTo>
                <a:lnTo>
                  <a:pt x="3808004" y="473602"/>
                </a:lnTo>
                <a:lnTo>
                  <a:pt x="3839400" y="505423"/>
                </a:lnTo>
                <a:lnTo>
                  <a:pt x="3869517" y="537989"/>
                </a:lnTo>
                <a:lnTo>
                  <a:pt x="3898333" y="571273"/>
                </a:lnTo>
                <a:lnTo>
                  <a:pt x="3925830" y="605246"/>
                </a:lnTo>
                <a:lnTo>
                  <a:pt x="3951988" y="639881"/>
                </a:lnTo>
                <a:lnTo>
                  <a:pt x="3976787" y="675150"/>
                </a:lnTo>
                <a:lnTo>
                  <a:pt x="4000208" y="711024"/>
                </a:lnTo>
                <a:lnTo>
                  <a:pt x="4022231" y="747477"/>
                </a:lnTo>
                <a:lnTo>
                  <a:pt x="4042836" y="784479"/>
                </a:lnTo>
                <a:lnTo>
                  <a:pt x="4062005" y="822004"/>
                </a:lnTo>
                <a:lnTo>
                  <a:pt x="4079717" y="860024"/>
                </a:lnTo>
                <a:lnTo>
                  <a:pt x="4095952" y="898510"/>
                </a:lnTo>
                <a:lnTo>
                  <a:pt x="4110692" y="937435"/>
                </a:lnTo>
                <a:lnTo>
                  <a:pt x="4123916" y="976771"/>
                </a:lnTo>
                <a:lnTo>
                  <a:pt x="4135605" y="1016490"/>
                </a:lnTo>
                <a:lnTo>
                  <a:pt x="4145739" y="1056564"/>
                </a:lnTo>
                <a:lnTo>
                  <a:pt x="4154299" y="1096966"/>
                </a:lnTo>
                <a:lnTo>
                  <a:pt x="4161265" y="1137667"/>
                </a:lnTo>
                <a:lnTo>
                  <a:pt x="4166618" y="1178640"/>
                </a:lnTo>
                <a:lnTo>
                  <a:pt x="4170337" y="1219856"/>
                </a:lnTo>
                <a:lnTo>
                  <a:pt x="4172404" y="1261289"/>
                </a:lnTo>
                <a:lnTo>
                  <a:pt x="4172799" y="1302910"/>
                </a:lnTo>
                <a:lnTo>
                  <a:pt x="4171502" y="1344691"/>
                </a:lnTo>
                <a:lnTo>
                  <a:pt x="4168493" y="1386604"/>
                </a:lnTo>
                <a:lnTo>
                  <a:pt x="4163753" y="1428622"/>
                </a:lnTo>
                <a:lnTo>
                  <a:pt x="4157263" y="1470717"/>
                </a:lnTo>
                <a:lnTo>
                  <a:pt x="4149002" y="1512861"/>
                </a:lnTo>
                <a:lnTo>
                  <a:pt x="4138952" y="1555026"/>
                </a:lnTo>
                <a:lnTo>
                  <a:pt x="4127092" y="1597184"/>
                </a:lnTo>
                <a:lnTo>
                  <a:pt x="4113403" y="1639307"/>
                </a:lnTo>
                <a:lnTo>
                  <a:pt x="4098629" y="1679421"/>
                </a:lnTo>
                <a:lnTo>
                  <a:pt x="4082388" y="1718863"/>
                </a:lnTo>
                <a:lnTo>
                  <a:pt x="4064711" y="1757619"/>
                </a:lnTo>
                <a:lnTo>
                  <a:pt x="4045628" y="1795674"/>
                </a:lnTo>
                <a:lnTo>
                  <a:pt x="4025171" y="1833015"/>
                </a:lnTo>
                <a:lnTo>
                  <a:pt x="4003369" y="1869629"/>
                </a:lnTo>
                <a:lnTo>
                  <a:pt x="3980255" y="1905500"/>
                </a:lnTo>
                <a:lnTo>
                  <a:pt x="3955858" y="1940615"/>
                </a:lnTo>
                <a:lnTo>
                  <a:pt x="3930209" y="1974960"/>
                </a:lnTo>
                <a:lnTo>
                  <a:pt x="3903339" y="2008522"/>
                </a:lnTo>
                <a:lnTo>
                  <a:pt x="3875280" y="2041285"/>
                </a:lnTo>
                <a:lnTo>
                  <a:pt x="3846060" y="2073237"/>
                </a:lnTo>
                <a:lnTo>
                  <a:pt x="3815713" y="2104364"/>
                </a:lnTo>
                <a:lnTo>
                  <a:pt x="3784268" y="2134650"/>
                </a:lnTo>
                <a:lnTo>
                  <a:pt x="3751755" y="2164083"/>
                </a:lnTo>
                <a:lnTo>
                  <a:pt x="3718207" y="2192649"/>
                </a:lnTo>
                <a:lnTo>
                  <a:pt x="3683653" y="2220333"/>
                </a:lnTo>
                <a:lnTo>
                  <a:pt x="3648125" y="2247121"/>
                </a:lnTo>
                <a:lnTo>
                  <a:pt x="3611653" y="2273001"/>
                </a:lnTo>
                <a:lnTo>
                  <a:pt x="3574268" y="2297957"/>
                </a:lnTo>
                <a:lnTo>
                  <a:pt x="3536000" y="2321976"/>
                </a:lnTo>
                <a:lnTo>
                  <a:pt x="3496881" y="2345043"/>
                </a:lnTo>
                <a:lnTo>
                  <a:pt x="3456942" y="2367146"/>
                </a:lnTo>
                <a:lnTo>
                  <a:pt x="3416212" y="2388269"/>
                </a:lnTo>
                <a:lnTo>
                  <a:pt x="3374724" y="2408400"/>
                </a:lnTo>
                <a:lnTo>
                  <a:pt x="3332507" y="2427523"/>
                </a:lnTo>
                <a:lnTo>
                  <a:pt x="3289592" y="2445626"/>
                </a:lnTo>
                <a:lnTo>
                  <a:pt x="3246011" y="2462694"/>
                </a:lnTo>
                <a:lnTo>
                  <a:pt x="3201794" y="2478713"/>
                </a:lnTo>
                <a:lnTo>
                  <a:pt x="3156972" y="2493669"/>
                </a:lnTo>
                <a:lnTo>
                  <a:pt x="3111575" y="2507549"/>
                </a:lnTo>
                <a:lnTo>
                  <a:pt x="3065635" y="2520338"/>
                </a:lnTo>
                <a:lnTo>
                  <a:pt x="3019182" y="2532023"/>
                </a:lnTo>
                <a:lnTo>
                  <a:pt x="2972246" y="2542589"/>
                </a:lnTo>
                <a:lnTo>
                  <a:pt x="2924860" y="2552023"/>
                </a:lnTo>
                <a:lnTo>
                  <a:pt x="2877053" y="2560310"/>
                </a:lnTo>
                <a:lnTo>
                  <a:pt x="2828856" y="2567437"/>
                </a:lnTo>
                <a:lnTo>
                  <a:pt x="2780301" y="2573390"/>
                </a:lnTo>
                <a:lnTo>
                  <a:pt x="2731417" y="2578155"/>
                </a:lnTo>
                <a:lnTo>
                  <a:pt x="2682236" y="2581717"/>
                </a:lnTo>
                <a:lnTo>
                  <a:pt x="2632788" y="2584064"/>
                </a:lnTo>
                <a:lnTo>
                  <a:pt x="2583105" y="2585180"/>
                </a:lnTo>
                <a:lnTo>
                  <a:pt x="2533217" y="2585053"/>
                </a:lnTo>
                <a:lnTo>
                  <a:pt x="2483154" y="2583668"/>
                </a:lnTo>
                <a:lnTo>
                  <a:pt x="2432948" y="2581010"/>
                </a:lnTo>
                <a:lnTo>
                  <a:pt x="2382630" y="2577067"/>
                </a:lnTo>
                <a:lnTo>
                  <a:pt x="2332229" y="2571825"/>
                </a:lnTo>
                <a:lnTo>
                  <a:pt x="2281778" y="2565268"/>
                </a:lnTo>
                <a:lnTo>
                  <a:pt x="2231306" y="2557384"/>
                </a:lnTo>
                <a:lnTo>
                  <a:pt x="2180845" y="2548159"/>
                </a:lnTo>
                <a:lnTo>
                  <a:pt x="2130425" y="2537578"/>
                </a:lnTo>
                <a:lnTo>
                  <a:pt x="2078129" y="2525124"/>
                </a:lnTo>
                <a:lnTo>
                  <a:pt x="2026649" y="2511335"/>
                </a:lnTo>
                <a:lnTo>
                  <a:pt x="1976013" y="2496239"/>
                </a:lnTo>
                <a:lnTo>
                  <a:pt x="1926249" y="2479862"/>
                </a:lnTo>
                <a:lnTo>
                  <a:pt x="1877386" y="2462230"/>
                </a:lnTo>
                <a:lnTo>
                  <a:pt x="1829451" y="2443369"/>
                </a:lnTo>
                <a:lnTo>
                  <a:pt x="1782472" y="2423306"/>
                </a:lnTo>
                <a:lnTo>
                  <a:pt x="1736478" y="2402068"/>
                </a:lnTo>
                <a:lnTo>
                  <a:pt x="1691497" y="2379681"/>
                </a:lnTo>
                <a:lnTo>
                  <a:pt x="1647556" y="2356171"/>
                </a:lnTo>
                <a:lnTo>
                  <a:pt x="1604684" y="2331564"/>
                </a:lnTo>
                <a:lnTo>
                  <a:pt x="1562909" y="2305888"/>
                </a:lnTo>
                <a:lnTo>
                  <a:pt x="1522258" y="2279169"/>
                </a:lnTo>
                <a:lnTo>
                  <a:pt x="1482761" y="2251433"/>
                </a:lnTo>
                <a:lnTo>
                  <a:pt x="1444445" y="2222707"/>
                </a:lnTo>
                <a:lnTo>
                  <a:pt x="1407338" y="2193016"/>
                </a:lnTo>
                <a:lnTo>
                  <a:pt x="1371469" y="2162388"/>
                </a:lnTo>
                <a:lnTo>
                  <a:pt x="1336865" y="2130849"/>
                </a:lnTo>
                <a:lnTo>
                  <a:pt x="1303555" y="2098426"/>
                </a:lnTo>
                <a:lnTo>
                  <a:pt x="1271566" y="2065144"/>
                </a:lnTo>
                <a:lnTo>
                  <a:pt x="1240926" y="2031030"/>
                </a:lnTo>
                <a:lnTo>
                  <a:pt x="1211665" y="1996111"/>
                </a:lnTo>
                <a:lnTo>
                  <a:pt x="1183810" y="1960414"/>
                </a:lnTo>
                <a:lnTo>
                  <a:pt x="1157388" y="1923964"/>
                </a:lnTo>
                <a:lnTo>
                  <a:pt x="1132429" y="1886788"/>
                </a:lnTo>
                <a:lnTo>
                  <a:pt x="1108959" y="1848912"/>
                </a:lnTo>
                <a:lnTo>
                  <a:pt x="1087008" y="1810364"/>
                </a:lnTo>
                <a:lnTo>
                  <a:pt x="1066604" y="1771169"/>
                </a:lnTo>
                <a:lnTo>
                  <a:pt x="1047773" y="1731353"/>
                </a:lnTo>
                <a:lnTo>
                  <a:pt x="1030546" y="1690944"/>
                </a:lnTo>
                <a:lnTo>
                  <a:pt x="1014949" y="1649968"/>
                </a:lnTo>
                <a:lnTo>
                  <a:pt x="1001010" y="1608451"/>
                </a:lnTo>
                <a:lnTo>
                  <a:pt x="988759" y="1566420"/>
                </a:lnTo>
                <a:lnTo>
                  <a:pt x="978222" y="1523900"/>
                </a:lnTo>
                <a:lnTo>
                  <a:pt x="969428" y="1480920"/>
                </a:lnTo>
                <a:lnTo>
                  <a:pt x="962405" y="1437504"/>
                </a:lnTo>
                <a:lnTo>
                  <a:pt x="0" y="1128513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9129520" y="3790697"/>
            <a:ext cx="4140200" cy="408829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5080" algn="ctr">
              <a:spcBef>
                <a:spcPts val="200"/>
              </a:spcBef>
            </a:pP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In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this step by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step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tutorial 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we’ll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be locally setting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up a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business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network,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defining 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our assets,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participants and  transactions, and testing</a:t>
            </a:r>
            <a:r>
              <a:rPr sz="2400" spc="-10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our  network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by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creating some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participants and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an asset,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and submitting transactions  to change the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ownership of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the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asset from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one to  another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960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4526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Fourteen: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9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Traders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526" y="2417064"/>
            <a:ext cx="7162800" cy="705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377696" y="2542033"/>
            <a:ext cx="6922008" cy="6809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1368553" y="2532888"/>
            <a:ext cx="6940550" cy="6827520"/>
          </a:xfrm>
          <a:custGeom>
            <a:avLst/>
            <a:gdLst/>
            <a:ahLst/>
            <a:cxnLst/>
            <a:rect l="l" t="t" r="r" b="b"/>
            <a:pathLst>
              <a:path w="3470275" h="3413760">
                <a:moveTo>
                  <a:pt x="0" y="3413760"/>
                </a:moveTo>
                <a:lnTo>
                  <a:pt x="3470148" y="3413760"/>
                </a:lnTo>
                <a:lnTo>
                  <a:pt x="3470148" y="0"/>
                </a:lnTo>
                <a:lnTo>
                  <a:pt x="0" y="0"/>
                </a:lnTo>
                <a:lnTo>
                  <a:pt x="0" y="341376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9817607" y="2417064"/>
            <a:ext cx="7144510" cy="7056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10018776" y="2542032"/>
            <a:ext cx="6903720" cy="6815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10009631" y="2532889"/>
            <a:ext cx="6922770" cy="6833870"/>
          </a:xfrm>
          <a:custGeom>
            <a:avLst/>
            <a:gdLst/>
            <a:ahLst/>
            <a:cxnLst/>
            <a:rect l="l" t="t" r="r" b="b"/>
            <a:pathLst>
              <a:path w="3461384" h="3416935">
                <a:moveTo>
                  <a:pt x="0" y="3416808"/>
                </a:moveTo>
                <a:lnTo>
                  <a:pt x="3461003" y="3416808"/>
                </a:lnTo>
                <a:lnTo>
                  <a:pt x="3461003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6682741" y="8542019"/>
            <a:ext cx="1512570" cy="537210"/>
          </a:xfrm>
          <a:custGeom>
            <a:avLst/>
            <a:gdLst/>
            <a:ahLst/>
            <a:cxnLst/>
            <a:rect l="l" t="t" r="r" b="b"/>
            <a:pathLst>
              <a:path w="756285" h="268604">
                <a:moveTo>
                  <a:pt x="0" y="268223"/>
                </a:moveTo>
                <a:lnTo>
                  <a:pt x="755903" y="268223"/>
                </a:lnTo>
                <a:lnTo>
                  <a:pt x="755903" y="0"/>
                </a:lnTo>
                <a:lnTo>
                  <a:pt x="0" y="0"/>
                </a:lnTo>
                <a:lnTo>
                  <a:pt x="0" y="268223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5342108" y="8542019"/>
            <a:ext cx="1473200" cy="537210"/>
          </a:xfrm>
          <a:custGeom>
            <a:avLst/>
            <a:gdLst/>
            <a:ahLst/>
            <a:cxnLst/>
            <a:rect l="l" t="t" r="r" b="b"/>
            <a:pathLst>
              <a:path w="736600" h="268604">
                <a:moveTo>
                  <a:pt x="0" y="268223"/>
                </a:moveTo>
                <a:lnTo>
                  <a:pt x="736092" y="268223"/>
                </a:lnTo>
                <a:lnTo>
                  <a:pt x="736092" y="0"/>
                </a:lnTo>
                <a:lnTo>
                  <a:pt x="0" y="0"/>
                </a:lnTo>
                <a:lnTo>
                  <a:pt x="0" y="268223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 txBox="1"/>
          <p:nvPr/>
        </p:nvSpPr>
        <p:spPr>
          <a:xfrm>
            <a:off x="942035" y="1834389"/>
            <a:ext cx="716915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sz="2800" b="1" i="1" dirty="0">
                <a:solidFill>
                  <a:srgbClr val="5F5F5F"/>
                </a:solidFill>
                <a:latin typeface="Calibri"/>
                <a:cs typeface="Calibri"/>
              </a:rPr>
              <a:t>Create </a:t>
            </a:r>
            <a:r>
              <a:rPr sz="2800" b="1" i="1" spc="-10" dirty="0">
                <a:solidFill>
                  <a:srgbClr val="5F5F5F"/>
                </a:solidFill>
                <a:latin typeface="Calibri"/>
                <a:cs typeface="Calibri"/>
              </a:rPr>
              <a:t>New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sz="2800" spc="-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updated.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40864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4526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Fourteen: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9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Traders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23872" y="1804414"/>
            <a:ext cx="14691360" cy="7586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014727" y="1795273"/>
            <a:ext cx="14710410" cy="7604758"/>
          </a:xfrm>
          <a:custGeom>
            <a:avLst/>
            <a:gdLst/>
            <a:ahLst/>
            <a:cxnLst/>
            <a:rect l="l" t="t" r="r" b="b"/>
            <a:pathLst>
              <a:path w="7355205" h="3802379">
                <a:moveTo>
                  <a:pt x="0" y="3802379"/>
                </a:moveTo>
                <a:lnTo>
                  <a:pt x="7354824" y="3802379"/>
                </a:lnTo>
                <a:lnTo>
                  <a:pt x="7354824" y="0"/>
                </a:lnTo>
                <a:lnTo>
                  <a:pt x="0" y="0"/>
                </a:lnTo>
                <a:lnTo>
                  <a:pt x="0" y="3802379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6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307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0444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Fifteen: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11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Commodity</a:t>
            </a:r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88535" y="4459222"/>
            <a:ext cx="9711690" cy="3621504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294640" rIns="0" bIns="0" rtlCol="0">
            <a:spAutoFit/>
          </a:bodyPr>
          <a:lstStyle/>
          <a:p>
            <a:pPr marL="687070">
              <a:spcBef>
                <a:spcPts val="232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{</a:t>
            </a:r>
            <a:endParaRPr sz="2700">
              <a:latin typeface="Calibri"/>
              <a:cs typeface="Calibri"/>
            </a:endParaRPr>
          </a:p>
          <a:p>
            <a:pPr marL="842010" marR="253873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"$class":</a:t>
            </a:r>
            <a:r>
              <a:rPr sz="2700" spc="-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"org.acme.mynetwork.Commodity",  "tradingSymbol":</a:t>
            </a:r>
            <a:r>
              <a:rPr sz="27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"ABC",</a:t>
            </a:r>
            <a:endParaRPr sz="2700">
              <a:latin typeface="Calibri"/>
              <a:cs typeface="Calibri"/>
            </a:endParaRPr>
          </a:p>
          <a:p>
            <a:pPr marL="842010" marR="4271010"/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"description": </a:t>
            </a:r>
            <a:r>
              <a:rPr sz="2700" spc="-60" dirty="0">
                <a:solidFill>
                  <a:srgbClr val="5F5F5F"/>
                </a:solidFill>
                <a:latin typeface="Calibri"/>
                <a:cs typeface="Calibri"/>
              </a:rPr>
              <a:t>"Test 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commodity", "mainExchange":  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"Euronext",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"quantity":</a:t>
            </a:r>
            <a:r>
              <a:rPr sz="27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72.297,</a:t>
            </a:r>
            <a:endParaRPr sz="2700">
              <a:latin typeface="Calibri"/>
              <a:cs typeface="Calibri"/>
            </a:endParaRPr>
          </a:p>
          <a:p>
            <a:pPr marL="842010">
              <a:spcBef>
                <a:spcPts val="1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"owner":</a:t>
            </a:r>
            <a:r>
              <a:rPr sz="2700" spc="-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"resource:org.acme.mynetwork.Trader#TRADER1"</a:t>
            </a:r>
            <a:endParaRPr sz="2700">
              <a:latin typeface="Calibri"/>
              <a:cs typeface="Calibri"/>
            </a:endParaRPr>
          </a:p>
          <a:p>
            <a:pPr marL="68707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}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5" y="1896110"/>
            <a:ext cx="11746230" cy="250709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Switch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Commodities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tab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under Assets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tab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add commodity</a:t>
            </a:r>
            <a:r>
              <a:rPr sz="28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option.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25400"/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existing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code below: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7077708">
              <a:spcBef>
                <a:spcPts val="2150"/>
              </a:spcBef>
            </a:pPr>
            <a:r>
              <a:rPr sz="3200" b="1" spc="-10" dirty="0">
                <a:solidFill>
                  <a:srgbClr val="5F5F5F"/>
                </a:solidFill>
                <a:latin typeface="Calibri"/>
                <a:cs typeface="Calibri"/>
              </a:rPr>
              <a:t>Commodity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0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0444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Fifteen: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11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Commodity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52289" y="1758694"/>
            <a:ext cx="8025382" cy="7903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5559552" y="1965960"/>
            <a:ext cx="762000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6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6603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0444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Fifteen: </a:t>
            </a:r>
            <a:r>
              <a:rPr spc="-20" dirty="0">
                <a:solidFill>
                  <a:srgbClr val="095A82"/>
                </a:solidFill>
              </a:rPr>
              <a:t>Creating</a:t>
            </a:r>
            <a:r>
              <a:rPr spc="11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Commodity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2352" y="1972054"/>
            <a:ext cx="15703296" cy="732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283208" y="1962910"/>
            <a:ext cx="15722600" cy="7340600"/>
          </a:xfrm>
          <a:custGeom>
            <a:avLst/>
            <a:gdLst/>
            <a:ahLst/>
            <a:cxnLst/>
            <a:rect l="l" t="t" r="r" b="b"/>
            <a:pathLst>
              <a:path w="7861300" h="3670300">
                <a:moveTo>
                  <a:pt x="0" y="3669791"/>
                </a:moveTo>
                <a:lnTo>
                  <a:pt x="7860792" y="3669791"/>
                </a:lnTo>
                <a:lnTo>
                  <a:pt x="7860792" y="0"/>
                </a:lnTo>
                <a:lnTo>
                  <a:pt x="0" y="0"/>
                </a:lnTo>
                <a:lnTo>
                  <a:pt x="0" y="3669791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5" y="1657130"/>
            <a:ext cx="16424047" cy="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1135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Sixteen: Initiating a</a:t>
            </a:r>
            <a:r>
              <a:rPr spc="14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2060702"/>
            <a:ext cx="7439658" cy="130163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Initiate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trade by selecting Submit</a:t>
            </a:r>
            <a:r>
              <a:rPr sz="2800" spc="1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Button.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existing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r>
              <a:rPr sz="2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68840" y="1941576"/>
            <a:ext cx="748284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9759695" y="1932433"/>
            <a:ext cx="7501890" cy="7517130"/>
          </a:xfrm>
          <a:custGeom>
            <a:avLst/>
            <a:gdLst/>
            <a:ahLst/>
            <a:cxnLst/>
            <a:rect l="l" t="t" r="r" b="b"/>
            <a:pathLst>
              <a:path w="3750945" h="3758565">
                <a:moveTo>
                  <a:pt x="0" y="3758184"/>
                </a:moveTo>
                <a:lnTo>
                  <a:pt x="3750563" y="3758184"/>
                </a:lnTo>
                <a:lnTo>
                  <a:pt x="3750563" y="0"/>
                </a:lnTo>
                <a:lnTo>
                  <a:pt x="0" y="0"/>
                </a:lnTo>
                <a:lnTo>
                  <a:pt x="0" y="3758184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932689" y="4459223"/>
            <a:ext cx="8492490" cy="3206006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294640" rIns="0" bIns="0" rtlCol="0">
            <a:spAutoFit/>
          </a:bodyPr>
          <a:lstStyle/>
          <a:p>
            <a:pPr marL="685800">
              <a:spcBef>
                <a:spcPts val="232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{</a:t>
            </a:r>
            <a:endParaRPr sz="2700">
              <a:latin typeface="Calibri"/>
              <a:cs typeface="Calibri"/>
            </a:endParaRPr>
          </a:p>
          <a:p>
            <a:pPr marL="685800" marR="701040" indent="154940"/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"$class": </a:t>
            </a:r>
            <a:r>
              <a:rPr sz="2700" spc="-30" dirty="0">
                <a:solidFill>
                  <a:srgbClr val="5F5F5F"/>
                </a:solidFill>
                <a:latin typeface="Calibri"/>
                <a:cs typeface="Calibri"/>
              </a:rPr>
              <a:t>"org.acme.mynetwork.Trade",  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"commodity":  "</a:t>
            </a:r>
            <a:r>
              <a:rPr sz="2700" spc="-4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u</a:t>
            </a:r>
            <a:r>
              <a:rPr sz="2700" spc="-7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ce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: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2700" spc="-6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g.acm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sz="2700" spc="-60" dirty="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2700" spc="-3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rk</a:t>
            </a:r>
            <a:r>
              <a:rPr sz="2700" spc="-40" dirty="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Comm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dity#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AB</a:t>
            </a:r>
            <a:r>
              <a:rPr sz="2700" spc="20" dirty="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sz="2700" spc="-10" dirty="0">
                <a:solidFill>
                  <a:srgbClr val="5F5F5F"/>
                </a:solidFill>
                <a:latin typeface="Calibri"/>
                <a:cs typeface="Calibri"/>
              </a:rPr>
              <a:t>",  "newOwner":  </a:t>
            </a:r>
            <a:r>
              <a:rPr sz="2700" spc="-20" dirty="0">
                <a:solidFill>
                  <a:srgbClr val="5F5F5F"/>
                </a:solidFill>
                <a:latin typeface="Calibri"/>
                <a:cs typeface="Calibri"/>
              </a:rPr>
              <a:t>"resource:org.acme.mynetwork.Trader#TRADER2"</a:t>
            </a:r>
            <a:endParaRPr sz="2700">
              <a:latin typeface="Calibri"/>
              <a:cs typeface="Calibri"/>
            </a:endParaRPr>
          </a:p>
          <a:p>
            <a:pPr marL="685800">
              <a:spcBef>
                <a:spcPts val="10"/>
              </a:spcBef>
            </a:pPr>
            <a:r>
              <a:rPr sz="2700" dirty="0">
                <a:solidFill>
                  <a:srgbClr val="5F5F5F"/>
                </a:solidFill>
                <a:latin typeface="Calibri"/>
                <a:cs typeface="Calibri"/>
              </a:rPr>
              <a:t>}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13380" y="8816341"/>
            <a:ext cx="1600200" cy="582930"/>
          </a:xfrm>
          <a:custGeom>
            <a:avLst/>
            <a:gdLst/>
            <a:ahLst/>
            <a:cxnLst/>
            <a:rect l="l" t="t" r="r" b="b"/>
            <a:pathLst>
              <a:path w="800100" h="291464">
                <a:moveTo>
                  <a:pt x="0" y="291083"/>
                </a:moveTo>
                <a:lnTo>
                  <a:pt x="800100" y="291083"/>
                </a:lnTo>
                <a:lnTo>
                  <a:pt x="800100" y="0"/>
                </a:lnTo>
                <a:lnTo>
                  <a:pt x="0" y="0"/>
                </a:lnTo>
                <a:lnTo>
                  <a:pt x="0" y="2910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93318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012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Seventeen: </a:t>
            </a:r>
            <a:r>
              <a:rPr spc="-10" dirty="0">
                <a:solidFill>
                  <a:srgbClr val="095A82"/>
                </a:solidFill>
              </a:rPr>
              <a:t>Validating the</a:t>
            </a:r>
            <a:r>
              <a:rPr spc="20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683968"/>
            <a:ext cx="1563370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Go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Transaction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history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owners tab to validate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that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asset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has been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transferred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new 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owner as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seen</a:t>
            </a:r>
            <a:r>
              <a:rPr sz="28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below: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9022" y="3057144"/>
            <a:ext cx="13243560" cy="624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2849879" y="3048001"/>
            <a:ext cx="13262610" cy="6267450"/>
          </a:xfrm>
          <a:custGeom>
            <a:avLst/>
            <a:gdLst/>
            <a:ahLst/>
            <a:cxnLst/>
            <a:rect l="l" t="t" r="r" b="b"/>
            <a:pathLst>
              <a:path w="6631305" h="3133725">
                <a:moveTo>
                  <a:pt x="0" y="3133344"/>
                </a:moveTo>
                <a:lnTo>
                  <a:pt x="6630924" y="3133344"/>
                </a:lnTo>
                <a:lnTo>
                  <a:pt x="6630924" y="0"/>
                </a:lnTo>
                <a:lnTo>
                  <a:pt x="0" y="0"/>
                </a:lnTo>
                <a:lnTo>
                  <a:pt x="0" y="313334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131308" y="4725922"/>
            <a:ext cx="10972800" cy="635000"/>
          </a:xfrm>
          <a:custGeom>
            <a:avLst/>
            <a:gdLst/>
            <a:ahLst/>
            <a:cxnLst/>
            <a:rect l="l" t="t" r="r" b="b"/>
            <a:pathLst>
              <a:path w="5486400" h="317500">
                <a:moveTo>
                  <a:pt x="0" y="316992"/>
                </a:moveTo>
                <a:lnTo>
                  <a:pt x="5486400" y="316992"/>
                </a:lnTo>
                <a:lnTo>
                  <a:pt x="5486400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8388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012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Seventeen: </a:t>
            </a:r>
            <a:r>
              <a:rPr spc="-10" dirty="0">
                <a:solidFill>
                  <a:srgbClr val="095A82"/>
                </a:solidFill>
              </a:rPr>
              <a:t>Validating the</a:t>
            </a:r>
            <a:r>
              <a:rPr spc="20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Trade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896111"/>
            <a:ext cx="1371473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As a result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of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trade,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owner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of the commodity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ABC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should now be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owned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TRADER2.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024" y="3221735"/>
            <a:ext cx="16419576" cy="5422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944880" y="3212592"/>
            <a:ext cx="16438880" cy="5440680"/>
          </a:xfrm>
          <a:custGeom>
            <a:avLst/>
            <a:gdLst/>
            <a:ahLst/>
            <a:cxnLst/>
            <a:rect l="l" t="t" r="r" b="b"/>
            <a:pathLst>
              <a:path w="8219440" h="2720340">
                <a:moveTo>
                  <a:pt x="0" y="2720340"/>
                </a:moveTo>
                <a:lnTo>
                  <a:pt x="8218932" y="2720340"/>
                </a:lnTo>
                <a:lnTo>
                  <a:pt x="8218932" y="0"/>
                </a:lnTo>
                <a:lnTo>
                  <a:pt x="0" y="0"/>
                </a:lnTo>
                <a:lnTo>
                  <a:pt x="0" y="272034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0072117" y="6426708"/>
            <a:ext cx="1131570" cy="408940"/>
          </a:xfrm>
          <a:custGeom>
            <a:avLst/>
            <a:gdLst/>
            <a:ahLst/>
            <a:cxnLst/>
            <a:rect l="l" t="t" r="r" b="b"/>
            <a:pathLst>
              <a:path w="565785" h="204470">
                <a:moveTo>
                  <a:pt x="0" y="204216"/>
                </a:moveTo>
                <a:lnTo>
                  <a:pt x="565403" y="204216"/>
                </a:lnTo>
                <a:lnTo>
                  <a:pt x="565403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6390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9954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Eighteen: </a:t>
            </a:r>
            <a:r>
              <a:rPr spc="-20" dirty="0">
                <a:solidFill>
                  <a:srgbClr val="095A82"/>
                </a:solidFill>
              </a:rPr>
              <a:t>Deploying </a:t>
            </a:r>
            <a:r>
              <a:rPr spc="-10" dirty="0">
                <a:solidFill>
                  <a:srgbClr val="095A82"/>
                </a:solidFill>
              </a:rPr>
              <a:t>to </a:t>
            </a:r>
            <a:r>
              <a:rPr spc="-20" dirty="0">
                <a:solidFill>
                  <a:srgbClr val="095A82"/>
                </a:solidFill>
              </a:rPr>
              <a:t>Hyperledger</a:t>
            </a:r>
            <a:r>
              <a:rPr spc="37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4" y="1683968"/>
            <a:ext cx="16400780" cy="536300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22555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So far,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we've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created our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definition,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written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unit test 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interactively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tested the 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solution in the</a:t>
            </a:r>
            <a:r>
              <a:rPr sz="2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Playground.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Now it is time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deploy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a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real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blockchain!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are going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deploy the </a:t>
            </a:r>
            <a:r>
              <a:rPr sz="2800" spc="10" dirty="0">
                <a:solidFill>
                  <a:srgbClr val="5F5F5F"/>
                </a:solidFill>
                <a:latin typeface="Calibri"/>
                <a:cs typeface="Calibri"/>
              </a:rPr>
              <a:t>BNA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(suffix .bna) file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2800" spc="1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Hyperledger</a:t>
            </a:r>
            <a:endParaRPr sz="2800">
              <a:latin typeface="Calibri"/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Fabric</a:t>
            </a:r>
            <a:r>
              <a:rPr sz="28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v1.0</a:t>
            </a:r>
            <a:endParaRPr sz="2800">
              <a:latin typeface="Calibri"/>
              <a:cs typeface="Calibri"/>
            </a:endParaRPr>
          </a:p>
          <a:p>
            <a:pPr marL="598170" marR="341630" indent="-572770">
              <a:lnSpc>
                <a:spcPct val="1502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Switch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terminal,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change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directory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i="1" spc="-10" dirty="0">
                <a:solidFill>
                  <a:srgbClr val="5F5F5F"/>
                </a:solidFill>
                <a:latin typeface="Calibri"/>
                <a:cs typeface="Calibri"/>
              </a:rPr>
              <a:t>my-network/dist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folder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containing the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my-network.bna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execute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command:</a:t>
            </a:r>
            <a:endParaRPr sz="2800">
              <a:latin typeface="Calibri"/>
              <a:cs typeface="Calibri"/>
            </a:endParaRPr>
          </a:p>
          <a:p>
            <a:pPr marL="1945638" lvl="1" indent="-548640">
              <a:spcBef>
                <a:spcPts val="1120"/>
              </a:spcBef>
              <a:buClr>
                <a:srgbClr val="A6A6A6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cd</a:t>
            </a:r>
            <a:r>
              <a:rPr sz="28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dist</a:t>
            </a:r>
            <a:endParaRPr sz="2800">
              <a:latin typeface="Calibri"/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A6A6A6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composer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deploy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-a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my-network.bna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-p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hlfv1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-i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PeerAdmin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-s</a:t>
            </a:r>
            <a:r>
              <a:rPr sz="28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randomString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6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9954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Eighteen: </a:t>
            </a:r>
            <a:r>
              <a:rPr spc="-20" dirty="0">
                <a:solidFill>
                  <a:srgbClr val="095A82"/>
                </a:solidFill>
              </a:rPr>
              <a:t>Deploying </a:t>
            </a:r>
            <a:r>
              <a:rPr spc="-10" dirty="0">
                <a:solidFill>
                  <a:srgbClr val="095A82"/>
                </a:solidFill>
              </a:rPr>
              <a:t>to </a:t>
            </a:r>
            <a:r>
              <a:rPr spc="-20" dirty="0">
                <a:solidFill>
                  <a:srgbClr val="095A82"/>
                </a:solidFill>
              </a:rPr>
              <a:t>Hyperledger</a:t>
            </a:r>
            <a:r>
              <a:rPr spc="37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683969"/>
            <a:ext cx="1523111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After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approximately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30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seconds or so, the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should have been deployed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your local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Hyperledger Fabric.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should see output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as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2689" y="3386328"/>
            <a:ext cx="16422622" cy="3773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42035" y="7485480"/>
            <a:ext cx="11814810" cy="116955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98170" indent="-572770">
              <a:spcBef>
                <a:spcPts val="13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80" dirty="0">
                <a:solidFill>
                  <a:srgbClr val="5F5F5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verify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that the network has been deployed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sz="2800" spc="1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typing:</a:t>
            </a:r>
            <a:endParaRPr sz="2800">
              <a:latin typeface="Calibri"/>
              <a:cs typeface="Calibri"/>
            </a:endParaRPr>
          </a:p>
          <a:p>
            <a:pPr marL="1395730">
              <a:spcBef>
                <a:spcPts val="1100"/>
              </a:spcBef>
              <a:tabLst>
                <a:tab pos="1945638" algn="l"/>
              </a:tabLst>
            </a:pPr>
            <a:r>
              <a:rPr sz="2800" dirty="0">
                <a:solidFill>
                  <a:srgbClr val="A6A6A6"/>
                </a:solidFill>
                <a:latin typeface="Arial"/>
                <a:cs typeface="Arial"/>
              </a:rPr>
              <a:t>–	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composer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ping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-n my-network -p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hlfv1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-i admin -s</a:t>
            </a:r>
            <a:r>
              <a:rPr sz="2800" spc="-1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adminpw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8962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1338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One: Create a Business Network</a:t>
            </a:r>
            <a:r>
              <a:rPr spc="26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Definition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034" y="1683969"/>
            <a:ext cx="15867380" cy="53450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key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concept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Composer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Business Network Definition (BND)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.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It defines the data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model,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 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logic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access control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rules for your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blockchain</a:t>
            </a:r>
            <a:r>
              <a:rPr sz="28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solution.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25400"/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will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begin by cloning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sample business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network.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up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 prompt and execute the</a:t>
            </a:r>
            <a:r>
              <a:rPr sz="2800" spc="2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endParaRPr sz="2800">
              <a:latin typeface="Calibri"/>
              <a:cs typeface="Calibri"/>
            </a:endParaRPr>
          </a:p>
          <a:p>
            <a:pPr marL="2540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command: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git clone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https://github.com/hyperledger/composer-sample-networks.git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95A82"/>
              </a:buClr>
              <a:buFont typeface="Wingdings"/>
              <a:buChar char=""/>
            </a:pPr>
            <a:endParaRPr sz="2700">
              <a:latin typeface="Times New Roman"/>
              <a:cs typeface="Times New Roman"/>
            </a:endParaRPr>
          </a:p>
          <a:p>
            <a:pPr marL="25400"/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Make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copy of this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directory in your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project, called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'my-network’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by using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 command: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cp </a:t>
            </a:r>
            <a:r>
              <a:rPr sz="2800" dirty="0">
                <a:solidFill>
                  <a:srgbClr val="00AF50"/>
                </a:solidFill>
                <a:latin typeface="Calibri"/>
                <a:cs typeface="Calibri"/>
              </a:rPr>
              <a:t>-r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./composer-sample-networks/packages/basic-sample-network/</a:t>
            </a:r>
            <a:r>
              <a:rPr sz="2800" spc="5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./my-network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0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2380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About </a:t>
            </a:r>
            <a:r>
              <a:rPr spc="-20" dirty="0">
                <a:solidFill>
                  <a:srgbClr val="095A82"/>
                </a:solidFill>
              </a:rPr>
              <a:t>Hyperledger</a:t>
            </a:r>
            <a:r>
              <a:rPr spc="10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2254" y="2593848"/>
            <a:ext cx="3142488" cy="6928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6235190" y="2022553"/>
            <a:ext cx="6662420" cy="4169410"/>
          </a:xfrm>
          <a:custGeom>
            <a:avLst/>
            <a:gdLst/>
            <a:ahLst/>
            <a:cxnLst/>
            <a:rect l="l" t="t" r="r" b="b"/>
            <a:pathLst>
              <a:path w="3331210" h="2084705">
                <a:moveTo>
                  <a:pt x="2042591" y="0"/>
                </a:moveTo>
                <a:lnTo>
                  <a:pt x="1990437" y="262"/>
                </a:lnTo>
                <a:lnTo>
                  <a:pt x="1937893" y="2183"/>
                </a:lnTo>
                <a:lnTo>
                  <a:pt x="1884182" y="5865"/>
                </a:lnTo>
                <a:lnTo>
                  <a:pt x="1831167" y="11232"/>
                </a:lnTo>
                <a:lnTo>
                  <a:pt x="1778885" y="18246"/>
                </a:lnTo>
                <a:lnTo>
                  <a:pt x="1727378" y="26872"/>
                </a:lnTo>
                <a:lnTo>
                  <a:pt x="1676682" y="37076"/>
                </a:lnTo>
                <a:lnTo>
                  <a:pt x="1626839" y="48820"/>
                </a:lnTo>
                <a:lnTo>
                  <a:pt x="1577886" y="62070"/>
                </a:lnTo>
                <a:lnTo>
                  <a:pt x="1529864" y="76790"/>
                </a:lnTo>
                <a:lnTo>
                  <a:pt x="1482811" y="92944"/>
                </a:lnTo>
                <a:lnTo>
                  <a:pt x="1436766" y="110496"/>
                </a:lnTo>
                <a:lnTo>
                  <a:pt x="1391770" y="129411"/>
                </a:lnTo>
                <a:lnTo>
                  <a:pt x="1347860" y="149654"/>
                </a:lnTo>
                <a:lnTo>
                  <a:pt x="1305076" y="171188"/>
                </a:lnTo>
                <a:lnTo>
                  <a:pt x="1263458" y="193978"/>
                </a:lnTo>
                <a:lnTo>
                  <a:pt x="1223044" y="217989"/>
                </a:lnTo>
                <a:lnTo>
                  <a:pt x="1183874" y="243184"/>
                </a:lnTo>
                <a:lnTo>
                  <a:pt x="1145987" y="269528"/>
                </a:lnTo>
                <a:lnTo>
                  <a:pt x="1109422" y="296986"/>
                </a:lnTo>
                <a:lnTo>
                  <a:pt x="1074218" y="325522"/>
                </a:lnTo>
                <a:lnTo>
                  <a:pt x="1040415" y="355100"/>
                </a:lnTo>
                <a:lnTo>
                  <a:pt x="1008052" y="385684"/>
                </a:lnTo>
                <a:lnTo>
                  <a:pt x="977167" y="417240"/>
                </a:lnTo>
                <a:lnTo>
                  <a:pt x="947801" y="449730"/>
                </a:lnTo>
                <a:lnTo>
                  <a:pt x="919992" y="483121"/>
                </a:lnTo>
                <a:lnTo>
                  <a:pt x="893779" y="517375"/>
                </a:lnTo>
                <a:lnTo>
                  <a:pt x="869202" y="552458"/>
                </a:lnTo>
                <a:lnTo>
                  <a:pt x="846300" y="588333"/>
                </a:lnTo>
                <a:lnTo>
                  <a:pt x="825112" y="624966"/>
                </a:lnTo>
                <a:lnTo>
                  <a:pt x="805677" y="662320"/>
                </a:lnTo>
                <a:lnTo>
                  <a:pt x="788034" y="700359"/>
                </a:lnTo>
                <a:lnTo>
                  <a:pt x="772224" y="739049"/>
                </a:lnTo>
                <a:lnTo>
                  <a:pt x="758284" y="778354"/>
                </a:lnTo>
                <a:lnTo>
                  <a:pt x="746254" y="818237"/>
                </a:lnTo>
                <a:lnTo>
                  <a:pt x="736174" y="858664"/>
                </a:lnTo>
                <a:lnTo>
                  <a:pt x="728082" y="899599"/>
                </a:lnTo>
                <a:lnTo>
                  <a:pt x="722017" y="941005"/>
                </a:lnTo>
                <a:lnTo>
                  <a:pt x="718019" y="982848"/>
                </a:lnTo>
                <a:lnTo>
                  <a:pt x="716128" y="1025092"/>
                </a:lnTo>
                <a:lnTo>
                  <a:pt x="716381" y="1067701"/>
                </a:lnTo>
                <a:lnTo>
                  <a:pt x="718819" y="1110639"/>
                </a:lnTo>
                <a:lnTo>
                  <a:pt x="0" y="1467255"/>
                </a:lnTo>
                <a:lnTo>
                  <a:pt x="845946" y="1495322"/>
                </a:lnTo>
                <a:lnTo>
                  <a:pt x="869997" y="1533082"/>
                </a:lnTo>
                <a:lnTo>
                  <a:pt x="895782" y="1569816"/>
                </a:lnTo>
                <a:lnTo>
                  <a:pt x="923251" y="1605500"/>
                </a:lnTo>
                <a:lnTo>
                  <a:pt x="952351" y="1640108"/>
                </a:lnTo>
                <a:lnTo>
                  <a:pt x="983029" y="1673617"/>
                </a:lnTo>
                <a:lnTo>
                  <a:pt x="1015232" y="1706003"/>
                </a:lnTo>
                <a:lnTo>
                  <a:pt x="1048909" y="1737239"/>
                </a:lnTo>
                <a:lnTo>
                  <a:pt x="1084007" y="1767303"/>
                </a:lnTo>
                <a:lnTo>
                  <a:pt x="1120472" y="1796170"/>
                </a:lnTo>
                <a:lnTo>
                  <a:pt x="1158254" y="1823814"/>
                </a:lnTo>
                <a:lnTo>
                  <a:pt x="1197298" y="1850213"/>
                </a:lnTo>
                <a:lnTo>
                  <a:pt x="1237554" y="1875340"/>
                </a:lnTo>
                <a:lnTo>
                  <a:pt x="1278967" y="1899173"/>
                </a:lnTo>
                <a:lnTo>
                  <a:pt x="1321486" y="1921685"/>
                </a:lnTo>
                <a:lnTo>
                  <a:pt x="1365059" y="1942854"/>
                </a:lnTo>
                <a:lnTo>
                  <a:pt x="1409632" y="1962654"/>
                </a:lnTo>
                <a:lnTo>
                  <a:pt x="1455154" y="1981061"/>
                </a:lnTo>
                <a:lnTo>
                  <a:pt x="1501571" y="1998050"/>
                </a:lnTo>
                <a:lnTo>
                  <a:pt x="1548832" y="2013597"/>
                </a:lnTo>
                <a:lnTo>
                  <a:pt x="1596883" y="2027678"/>
                </a:lnTo>
                <a:lnTo>
                  <a:pt x="1645673" y="2040267"/>
                </a:lnTo>
                <a:lnTo>
                  <a:pt x="1695149" y="2051341"/>
                </a:lnTo>
                <a:lnTo>
                  <a:pt x="1745257" y="2060876"/>
                </a:lnTo>
                <a:lnTo>
                  <a:pt x="1795947" y="2068846"/>
                </a:lnTo>
                <a:lnTo>
                  <a:pt x="1847165" y="2075227"/>
                </a:lnTo>
                <a:lnTo>
                  <a:pt x="1898859" y="2079994"/>
                </a:lnTo>
                <a:lnTo>
                  <a:pt x="1950976" y="2083124"/>
                </a:lnTo>
                <a:lnTo>
                  <a:pt x="2003464" y="2084592"/>
                </a:lnTo>
                <a:lnTo>
                  <a:pt x="2056270" y="2084373"/>
                </a:lnTo>
                <a:lnTo>
                  <a:pt x="2109343" y="2082443"/>
                </a:lnTo>
                <a:lnTo>
                  <a:pt x="2163053" y="2078760"/>
                </a:lnTo>
                <a:lnTo>
                  <a:pt x="2216068" y="2073394"/>
                </a:lnTo>
                <a:lnTo>
                  <a:pt x="2268350" y="2066380"/>
                </a:lnTo>
                <a:lnTo>
                  <a:pt x="2319857" y="2057753"/>
                </a:lnTo>
                <a:lnTo>
                  <a:pt x="2370553" y="2047550"/>
                </a:lnTo>
                <a:lnTo>
                  <a:pt x="2420396" y="2035805"/>
                </a:lnTo>
                <a:lnTo>
                  <a:pt x="2469349" y="2022556"/>
                </a:lnTo>
                <a:lnTo>
                  <a:pt x="2517371" y="2007836"/>
                </a:lnTo>
                <a:lnTo>
                  <a:pt x="2564424" y="1991682"/>
                </a:lnTo>
                <a:lnTo>
                  <a:pt x="2610469" y="1974130"/>
                </a:lnTo>
                <a:lnTo>
                  <a:pt x="2655465" y="1955214"/>
                </a:lnTo>
                <a:lnTo>
                  <a:pt x="2699375" y="1934972"/>
                </a:lnTo>
                <a:lnTo>
                  <a:pt x="2742159" y="1913438"/>
                </a:lnTo>
                <a:lnTo>
                  <a:pt x="2783777" y="1890647"/>
                </a:lnTo>
                <a:lnTo>
                  <a:pt x="2824191" y="1866637"/>
                </a:lnTo>
                <a:lnTo>
                  <a:pt x="2863361" y="1841441"/>
                </a:lnTo>
                <a:lnTo>
                  <a:pt x="2901248" y="1815097"/>
                </a:lnTo>
                <a:lnTo>
                  <a:pt x="2937813" y="1787639"/>
                </a:lnTo>
                <a:lnTo>
                  <a:pt x="2973017" y="1759104"/>
                </a:lnTo>
                <a:lnTo>
                  <a:pt x="3006820" y="1729526"/>
                </a:lnTo>
                <a:lnTo>
                  <a:pt x="3039183" y="1698941"/>
                </a:lnTo>
                <a:lnTo>
                  <a:pt x="3070068" y="1667386"/>
                </a:lnTo>
                <a:lnTo>
                  <a:pt x="3099434" y="1634895"/>
                </a:lnTo>
                <a:lnTo>
                  <a:pt x="3127243" y="1601505"/>
                </a:lnTo>
                <a:lnTo>
                  <a:pt x="3153456" y="1567251"/>
                </a:lnTo>
                <a:lnTo>
                  <a:pt x="3178033" y="1532168"/>
                </a:lnTo>
                <a:lnTo>
                  <a:pt x="3200935" y="1496293"/>
                </a:lnTo>
                <a:lnTo>
                  <a:pt x="3222123" y="1459660"/>
                </a:lnTo>
                <a:lnTo>
                  <a:pt x="3241558" y="1422306"/>
                </a:lnTo>
                <a:lnTo>
                  <a:pt x="3259201" y="1384266"/>
                </a:lnTo>
                <a:lnTo>
                  <a:pt x="3275011" y="1345576"/>
                </a:lnTo>
                <a:lnTo>
                  <a:pt x="3288951" y="1306272"/>
                </a:lnTo>
                <a:lnTo>
                  <a:pt x="3300981" y="1266388"/>
                </a:lnTo>
                <a:lnTo>
                  <a:pt x="3311061" y="1225961"/>
                </a:lnTo>
                <a:lnTo>
                  <a:pt x="3319153" y="1185027"/>
                </a:lnTo>
                <a:lnTo>
                  <a:pt x="3325218" y="1143620"/>
                </a:lnTo>
                <a:lnTo>
                  <a:pt x="3329216" y="1101777"/>
                </a:lnTo>
                <a:lnTo>
                  <a:pt x="3331107" y="1059534"/>
                </a:lnTo>
                <a:lnTo>
                  <a:pt x="3330854" y="1016925"/>
                </a:lnTo>
                <a:lnTo>
                  <a:pt x="3328416" y="973987"/>
                </a:lnTo>
                <a:lnTo>
                  <a:pt x="3323930" y="932209"/>
                </a:lnTo>
                <a:lnTo>
                  <a:pt x="3317433" y="890958"/>
                </a:lnTo>
                <a:lnTo>
                  <a:pt x="3308965" y="850263"/>
                </a:lnTo>
                <a:lnTo>
                  <a:pt x="3298570" y="810151"/>
                </a:lnTo>
                <a:lnTo>
                  <a:pt x="3286287" y="770654"/>
                </a:lnTo>
                <a:lnTo>
                  <a:pt x="3272160" y="731798"/>
                </a:lnTo>
                <a:lnTo>
                  <a:pt x="3256228" y="693614"/>
                </a:lnTo>
                <a:lnTo>
                  <a:pt x="3238535" y="656131"/>
                </a:lnTo>
                <a:lnTo>
                  <a:pt x="3219120" y="619377"/>
                </a:lnTo>
                <a:lnTo>
                  <a:pt x="3198027" y="583381"/>
                </a:lnTo>
                <a:lnTo>
                  <a:pt x="3175295" y="548173"/>
                </a:lnTo>
                <a:lnTo>
                  <a:pt x="3150968" y="513782"/>
                </a:lnTo>
                <a:lnTo>
                  <a:pt x="3125086" y="480237"/>
                </a:lnTo>
                <a:lnTo>
                  <a:pt x="3097691" y="447566"/>
                </a:lnTo>
                <a:lnTo>
                  <a:pt x="3068825" y="415799"/>
                </a:lnTo>
                <a:lnTo>
                  <a:pt x="3038529" y="384965"/>
                </a:lnTo>
                <a:lnTo>
                  <a:pt x="3006844" y="355092"/>
                </a:lnTo>
                <a:lnTo>
                  <a:pt x="2973813" y="326211"/>
                </a:lnTo>
                <a:lnTo>
                  <a:pt x="2939476" y="298349"/>
                </a:lnTo>
                <a:lnTo>
                  <a:pt x="2903875" y="271536"/>
                </a:lnTo>
                <a:lnTo>
                  <a:pt x="2867053" y="245801"/>
                </a:lnTo>
                <a:lnTo>
                  <a:pt x="2829049" y="221173"/>
                </a:lnTo>
                <a:lnTo>
                  <a:pt x="2789906" y="197682"/>
                </a:lnTo>
                <a:lnTo>
                  <a:pt x="2749666" y="175355"/>
                </a:lnTo>
                <a:lnTo>
                  <a:pt x="2708369" y="154222"/>
                </a:lnTo>
                <a:lnTo>
                  <a:pt x="2666058" y="134312"/>
                </a:lnTo>
                <a:lnTo>
                  <a:pt x="2622774" y="115655"/>
                </a:lnTo>
                <a:lnTo>
                  <a:pt x="2578559" y="98278"/>
                </a:lnTo>
                <a:lnTo>
                  <a:pt x="2533453" y="82212"/>
                </a:lnTo>
                <a:lnTo>
                  <a:pt x="2487500" y="67485"/>
                </a:lnTo>
                <a:lnTo>
                  <a:pt x="2440739" y="54127"/>
                </a:lnTo>
                <a:lnTo>
                  <a:pt x="2393213" y="42165"/>
                </a:lnTo>
                <a:lnTo>
                  <a:pt x="2344963" y="31630"/>
                </a:lnTo>
                <a:lnTo>
                  <a:pt x="2296031" y="22551"/>
                </a:lnTo>
                <a:lnTo>
                  <a:pt x="2246458" y="14956"/>
                </a:lnTo>
                <a:lnTo>
                  <a:pt x="2196286" y="8874"/>
                </a:lnTo>
                <a:lnTo>
                  <a:pt x="2145557" y="4335"/>
                </a:lnTo>
                <a:lnTo>
                  <a:pt x="2094311" y="1367"/>
                </a:lnTo>
                <a:lnTo>
                  <a:pt x="2042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6235190" y="2022553"/>
            <a:ext cx="6662420" cy="4169410"/>
          </a:xfrm>
          <a:custGeom>
            <a:avLst/>
            <a:gdLst/>
            <a:ahLst/>
            <a:cxnLst/>
            <a:rect l="l" t="t" r="r" b="b"/>
            <a:pathLst>
              <a:path w="3331210" h="2084705">
                <a:moveTo>
                  <a:pt x="0" y="1467255"/>
                </a:moveTo>
                <a:lnTo>
                  <a:pt x="718819" y="1110639"/>
                </a:lnTo>
                <a:lnTo>
                  <a:pt x="716381" y="1067701"/>
                </a:lnTo>
                <a:lnTo>
                  <a:pt x="716128" y="1025092"/>
                </a:lnTo>
                <a:lnTo>
                  <a:pt x="718019" y="982848"/>
                </a:lnTo>
                <a:lnTo>
                  <a:pt x="722017" y="941005"/>
                </a:lnTo>
                <a:lnTo>
                  <a:pt x="728082" y="899599"/>
                </a:lnTo>
                <a:lnTo>
                  <a:pt x="736174" y="858664"/>
                </a:lnTo>
                <a:lnTo>
                  <a:pt x="746254" y="818237"/>
                </a:lnTo>
                <a:lnTo>
                  <a:pt x="758284" y="778354"/>
                </a:lnTo>
                <a:lnTo>
                  <a:pt x="772224" y="739049"/>
                </a:lnTo>
                <a:lnTo>
                  <a:pt x="788034" y="700359"/>
                </a:lnTo>
                <a:lnTo>
                  <a:pt x="805677" y="662320"/>
                </a:lnTo>
                <a:lnTo>
                  <a:pt x="825112" y="624966"/>
                </a:lnTo>
                <a:lnTo>
                  <a:pt x="846300" y="588333"/>
                </a:lnTo>
                <a:lnTo>
                  <a:pt x="869202" y="552458"/>
                </a:lnTo>
                <a:lnTo>
                  <a:pt x="893779" y="517375"/>
                </a:lnTo>
                <a:lnTo>
                  <a:pt x="919992" y="483121"/>
                </a:lnTo>
                <a:lnTo>
                  <a:pt x="947801" y="449730"/>
                </a:lnTo>
                <a:lnTo>
                  <a:pt x="977167" y="417240"/>
                </a:lnTo>
                <a:lnTo>
                  <a:pt x="1008052" y="385684"/>
                </a:lnTo>
                <a:lnTo>
                  <a:pt x="1040415" y="355100"/>
                </a:lnTo>
                <a:lnTo>
                  <a:pt x="1074218" y="325522"/>
                </a:lnTo>
                <a:lnTo>
                  <a:pt x="1109422" y="296986"/>
                </a:lnTo>
                <a:lnTo>
                  <a:pt x="1145987" y="269528"/>
                </a:lnTo>
                <a:lnTo>
                  <a:pt x="1183874" y="243184"/>
                </a:lnTo>
                <a:lnTo>
                  <a:pt x="1223044" y="217989"/>
                </a:lnTo>
                <a:lnTo>
                  <a:pt x="1263458" y="193978"/>
                </a:lnTo>
                <a:lnTo>
                  <a:pt x="1305076" y="171188"/>
                </a:lnTo>
                <a:lnTo>
                  <a:pt x="1347860" y="149654"/>
                </a:lnTo>
                <a:lnTo>
                  <a:pt x="1391770" y="129411"/>
                </a:lnTo>
                <a:lnTo>
                  <a:pt x="1436766" y="110496"/>
                </a:lnTo>
                <a:lnTo>
                  <a:pt x="1482811" y="92944"/>
                </a:lnTo>
                <a:lnTo>
                  <a:pt x="1529864" y="76790"/>
                </a:lnTo>
                <a:lnTo>
                  <a:pt x="1577886" y="62070"/>
                </a:lnTo>
                <a:lnTo>
                  <a:pt x="1626839" y="48820"/>
                </a:lnTo>
                <a:lnTo>
                  <a:pt x="1676682" y="37076"/>
                </a:lnTo>
                <a:lnTo>
                  <a:pt x="1727378" y="26872"/>
                </a:lnTo>
                <a:lnTo>
                  <a:pt x="1778885" y="18246"/>
                </a:lnTo>
                <a:lnTo>
                  <a:pt x="1831167" y="11232"/>
                </a:lnTo>
                <a:lnTo>
                  <a:pt x="1884182" y="5865"/>
                </a:lnTo>
                <a:lnTo>
                  <a:pt x="1937893" y="2183"/>
                </a:lnTo>
                <a:lnTo>
                  <a:pt x="1990437" y="262"/>
                </a:lnTo>
                <a:lnTo>
                  <a:pt x="2042591" y="0"/>
                </a:lnTo>
                <a:lnTo>
                  <a:pt x="2094311" y="1367"/>
                </a:lnTo>
                <a:lnTo>
                  <a:pt x="2145557" y="4335"/>
                </a:lnTo>
                <a:lnTo>
                  <a:pt x="2196286" y="8874"/>
                </a:lnTo>
                <a:lnTo>
                  <a:pt x="2246458" y="14956"/>
                </a:lnTo>
                <a:lnTo>
                  <a:pt x="2296031" y="22551"/>
                </a:lnTo>
                <a:lnTo>
                  <a:pt x="2344963" y="31630"/>
                </a:lnTo>
                <a:lnTo>
                  <a:pt x="2393213" y="42165"/>
                </a:lnTo>
                <a:lnTo>
                  <a:pt x="2440739" y="54127"/>
                </a:lnTo>
                <a:lnTo>
                  <a:pt x="2487500" y="67485"/>
                </a:lnTo>
                <a:lnTo>
                  <a:pt x="2533453" y="82212"/>
                </a:lnTo>
                <a:lnTo>
                  <a:pt x="2578559" y="98278"/>
                </a:lnTo>
                <a:lnTo>
                  <a:pt x="2622774" y="115655"/>
                </a:lnTo>
                <a:lnTo>
                  <a:pt x="2666058" y="134312"/>
                </a:lnTo>
                <a:lnTo>
                  <a:pt x="2708369" y="154222"/>
                </a:lnTo>
                <a:lnTo>
                  <a:pt x="2749666" y="175355"/>
                </a:lnTo>
                <a:lnTo>
                  <a:pt x="2789906" y="197682"/>
                </a:lnTo>
                <a:lnTo>
                  <a:pt x="2829049" y="221173"/>
                </a:lnTo>
                <a:lnTo>
                  <a:pt x="2867053" y="245801"/>
                </a:lnTo>
                <a:lnTo>
                  <a:pt x="2903875" y="271536"/>
                </a:lnTo>
                <a:lnTo>
                  <a:pt x="2939476" y="298349"/>
                </a:lnTo>
                <a:lnTo>
                  <a:pt x="2973813" y="326211"/>
                </a:lnTo>
                <a:lnTo>
                  <a:pt x="3006844" y="355092"/>
                </a:lnTo>
                <a:lnTo>
                  <a:pt x="3038529" y="384965"/>
                </a:lnTo>
                <a:lnTo>
                  <a:pt x="3068825" y="415799"/>
                </a:lnTo>
                <a:lnTo>
                  <a:pt x="3097691" y="447566"/>
                </a:lnTo>
                <a:lnTo>
                  <a:pt x="3125086" y="480237"/>
                </a:lnTo>
                <a:lnTo>
                  <a:pt x="3150968" y="513782"/>
                </a:lnTo>
                <a:lnTo>
                  <a:pt x="3175295" y="548173"/>
                </a:lnTo>
                <a:lnTo>
                  <a:pt x="3198027" y="583381"/>
                </a:lnTo>
                <a:lnTo>
                  <a:pt x="3219120" y="619377"/>
                </a:lnTo>
                <a:lnTo>
                  <a:pt x="3238535" y="656131"/>
                </a:lnTo>
                <a:lnTo>
                  <a:pt x="3256228" y="693614"/>
                </a:lnTo>
                <a:lnTo>
                  <a:pt x="3272160" y="731798"/>
                </a:lnTo>
                <a:lnTo>
                  <a:pt x="3286287" y="770654"/>
                </a:lnTo>
                <a:lnTo>
                  <a:pt x="3298570" y="810151"/>
                </a:lnTo>
                <a:lnTo>
                  <a:pt x="3308965" y="850263"/>
                </a:lnTo>
                <a:lnTo>
                  <a:pt x="3317433" y="890958"/>
                </a:lnTo>
                <a:lnTo>
                  <a:pt x="3323930" y="932209"/>
                </a:lnTo>
                <a:lnTo>
                  <a:pt x="3328416" y="973987"/>
                </a:lnTo>
                <a:lnTo>
                  <a:pt x="3330854" y="1016925"/>
                </a:lnTo>
                <a:lnTo>
                  <a:pt x="3331107" y="1059534"/>
                </a:lnTo>
                <a:lnTo>
                  <a:pt x="3329216" y="1101777"/>
                </a:lnTo>
                <a:lnTo>
                  <a:pt x="3325218" y="1143620"/>
                </a:lnTo>
                <a:lnTo>
                  <a:pt x="3319153" y="1185027"/>
                </a:lnTo>
                <a:lnTo>
                  <a:pt x="3311061" y="1225961"/>
                </a:lnTo>
                <a:lnTo>
                  <a:pt x="3300981" y="1266388"/>
                </a:lnTo>
                <a:lnTo>
                  <a:pt x="3288951" y="1306272"/>
                </a:lnTo>
                <a:lnTo>
                  <a:pt x="3275011" y="1345576"/>
                </a:lnTo>
                <a:lnTo>
                  <a:pt x="3259201" y="1384266"/>
                </a:lnTo>
                <a:lnTo>
                  <a:pt x="3241558" y="1422306"/>
                </a:lnTo>
                <a:lnTo>
                  <a:pt x="3222123" y="1459660"/>
                </a:lnTo>
                <a:lnTo>
                  <a:pt x="3200935" y="1496293"/>
                </a:lnTo>
                <a:lnTo>
                  <a:pt x="3178033" y="1532168"/>
                </a:lnTo>
                <a:lnTo>
                  <a:pt x="3153456" y="1567251"/>
                </a:lnTo>
                <a:lnTo>
                  <a:pt x="3127243" y="1601505"/>
                </a:lnTo>
                <a:lnTo>
                  <a:pt x="3099434" y="1634895"/>
                </a:lnTo>
                <a:lnTo>
                  <a:pt x="3070068" y="1667386"/>
                </a:lnTo>
                <a:lnTo>
                  <a:pt x="3039183" y="1698941"/>
                </a:lnTo>
                <a:lnTo>
                  <a:pt x="3006820" y="1729526"/>
                </a:lnTo>
                <a:lnTo>
                  <a:pt x="2973017" y="1759104"/>
                </a:lnTo>
                <a:lnTo>
                  <a:pt x="2937813" y="1787639"/>
                </a:lnTo>
                <a:lnTo>
                  <a:pt x="2901248" y="1815097"/>
                </a:lnTo>
                <a:lnTo>
                  <a:pt x="2863361" y="1841441"/>
                </a:lnTo>
                <a:lnTo>
                  <a:pt x="2824191" y="1866637"/>
                </a:lnTo>
                <a:lnTo>
                  <a:pt x="2783777" y="1890647"/>
                </a:lnTo>
                <a:lnTo>
                  <a:pt x="2742159" y="1913438"/>
                </a:lnTo>
                <a:lnTo>
                  <a:pt x="2699375" y="1934972"/>
                </a:lnTo>
                <a:lnTo>
                  <a:pt x="2655465" y="1955214"/>
                </a:lnTo>
                <a:lnTo>
                  <a:pt x="2610469" y="1974130"/>
                </a:lnTo>
                <a:lnTo>
                  <a:pt x="2564424" y="1991682"/>
                </a:lnTo>
                <a:lnTo>
                  <a:pt x="2517371" y="2007836"/>
                </a:lnTo>
                <a:lnTo>
                  <a:pt x="2469349" y="2022556"/>
                </a:lnTo>
                <a:lnTo>
                  <a:pt x="2420396" y="2035805"/>
                </a:lnTo>
                <a:lnTo>
                  <a:pt x="2370553" y="2047550"/>
                </a:lnTo>
                <a:lnTo>
                  <a:pt x="2319857" y="2057753"/>
                </a:lnTo>
                <a:lnTo>
                  <a:pt x="2268350" y="2066380"/>
                </a:lnTo>
                <a:lnTo>
                  <a:pt x="2216068" y="2073394"/>
                </a:lnTo>
                <a:lnTo>
                  <a:pt x="2163053" y="2078760"/>
                </a:lnTo>
                <a:lnTo>
                  <a:pt x="2109343" y="2082443"/>
                </a:lnTo>
                <a:lnTo>
                  <a:pt x="2056270" y="2084373"/>
                </a:lnTo>
                <a:lnTo>
                  <a:pt x="2003464" y="2084592"/>
                </a:lnTo>
                <a:lnTo>
                  <a:pt x="1950976" y="2083124"/>
                </a:lnTo>
                <a:lnTo>
                  <a:pt x="1898859" y="2079994"/>
                </a:lnTo>
                <a:lnTo>
                  <a:pt x="1847165" y="2075227"/>
                </a:lnTo>
                <a:lnTo>
                  <a:pt x="1795947" y="2068846"/>
                </a:lnTo>
                <a:lnTo>
                  <a:pt x="1745257" y="2060876"/>
                </a:lnTo>
                <a:lnTo>
                  <a:pt x="1695149" y="2051341"/>
                </a:lnTo>
                <a:lnTo>
                  <a:pt x="1645673" y="2040267"/>
                </a:lnTo>
                <a:lnTo>
                  <a:pt x="1596883" y="2027678"/>
                </a:lnTo>
                <a:lnTo>
                  <a:pt x="1548832" y="2013597"/>
                </a:lnTo>
                <a:lnTo>
                  <a:pt x="1501571" y="1998050"/>
                </a:lnTo>
                <a:lnTo>
                  <a:pt x="1455154" y="1981061"/>
                </a:lnTo>
                <a:lnTo>
                  <a:pt x="1409632" y="1962654"/>
                </a:lnTo>
                <a:lnTo>
                  <a:pt x="1365059" y="1942854"/>
                </a:lnTo>
                <a:lnTo>
                  <a:pt x="1321486" y="1921685"/>
                </a:lnTo>
                <a:lnTo>
                  <a:pt x="1278967" y="1899173"/>
                </a:lnTo>
                <a:lnTo>
                  <a:pt x="1237554" y="1875340"/>
                </a:lnTo>
                <a:lnTo>
                  <a:pt x="1197298" y="1850213"/>
                </a:lnTo>
                <a:lnTo>
                  <a:pt x="1158254" y="1823814"/>
                </a:lnTo>
                <a:lnTo>
                  <a:pt x="1120472" y="1796170"/>
                </a:lnTo>
                <a:lnTo>
                  <a:pt x="1084007" y="1767303"/>
                </a:lnTo>
                <a:lnTo>
                  <a:pt x="1048909" y="1737239"/>
                </a:lnTo>
                <a:lnTo>
                  <a:pt x="1015232" y="1706003"/>
                </a:lnTo>
                <a:lnTo>
                  <a:pt x="983029" y="1673617"/>
                </a:lnTo>
                <a:lnTo>
                  <a:pt x="952351" y="1640108"/>
                </a:lnTo>
                <a:lnTo>
                  <a:pt x="923251" y="1605500"/>
                </a:lnTo>
                <a:lnTo>
                  <a:pt x="895782" y="1569816"/>
                </a:lnTo>
                <a:lnTo>
                  <a:pt x="869997" y="1533082"/>
                </a:lnTo>
                <a:lnTo>
                  <a:pt x="845946" y="1495322"/>
                </a:lnTo>
                <a:lnTo>
                  <a:pt x="0" y="1467255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8590026" y="2782315"/>
            <a:ext cx="3385820" cy="261225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-3810"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After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covering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the  practical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aspect of  hyperledger,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let’s  talk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about some  concepts of  </a:t>
            </a:r>
            <a:r>
              <a:rPr sz="2800" b="1" spc="-10" dirty="0">
                <a:solidFill>
                  <a:srgbClr val="5F5F5F"/>
                </a:solidFill>
                <a:latin typeface="Comic Sans MS"/>
                <a:cs typeface="Comic Sans MS"/>
              </a:rPr>
              <a:t>Hyperledger</a:t>
            </a:r>
            <a:r>
              <a:rPr sz="2800" b="1" spc="-7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omic Sans MS"/>
                <a:cs typeface="Comic Sans MS"/>
              </a:rPr>
              <a:t>Fabric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7624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6388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Hyperledger</a:t>
            </a:r>
            <a:r>
              <a:rPr spc="5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78641" y="3215638"/>
            <a:ext cx="5376670" cy="4602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0983468" y="2708149"/>
            <a:ext cx="152400" cy="5645150"/>
          </a:xfrm>
          <a:custGeom>
            <a:avLst/>
            <a:gdLst/>
            <a:ahLst/>
            <a:cxnLst/>
            <a:rect l="l" t="t" r="r" b="b"/>
            <a:pathLst>
              <a:path w="76200" h="2822575">
                <a:moveTo>
                  <a:pt x="38100" y="2746159"/>
                </a:moveTo>
                <a:lnTo>
                  <a:pt x="0" y="2784259"/>
                </a:lnTo>
                <a:lnTo>
                  <a:pt x="38100" y="2822359"/>
                </a:lnTo>
                <a:lnTo>
                  <a:pt x="76200" y="2784259"/>
                </a:lnTo>
                <a:lnTo>
                  <a:pt x="28193" y="2784259"/>
                </a:lnTo>
                <a:lnTo>
                  <a:pt x="28193" y="2764447"/>
                </a:lnTo>
                <a:lnTo>
                  <a:pt x="56387" y="2764447"/>
                </a:lnTo>
                <a:lnTo>
                  <a:pt x="38100" y="2746159"/>
                </a:lnTo>
                <a:close/>
              </a:path>
              <a:path w="76200" h="2822575">
                <a:moveTo>
                  <a:pt x="48005" y="2764447"/>
                </a:moveTo>
                <a:lnTo>
                  <a:pt x="28193" y="2764447"/>
                </a:lnTo>
                <a:lnTo>
                  <a:pt x="28193" y="2784259"/>
                </a:lnTo>
                <a:lnTo>
                  <a:pt x="48005" y="2784259"/>
                </a:lnTo>
                <a:lnTo>
                  <a:pt x="48005" y="2764447"/>
                </a:lnTo>
                <a:close/>
              </a:path>
              <a:path w="76200" h="2822575">
                <a:moveTo>
                  <a:pt x="56387" y="2764447"/>
                </a:moveTo>
                <a:lnTo>
                  <a:pt x="48005" y="2764447"/>
                </a:lnTo>
                <a:lnTo>
                  <a:pt x="48005" y="2784259"/>
                </a:lnTo>
                <a:lnTo>
                  <a:pt x="76200" y="2784259"/>
                </a:lnTo>
                <a:lnTo>
                  <a:pt x="56387" y="2764447"/>
                </a:lnTo>
                <a:close/>
              </a:path>
              <a:path w="76200" h="2822575">
                <a:moveTo>
                  <a:pt x="48005" y="2724823"/>
                </a:moveTo>
                <a:lnTo>
                  <a:pt x="28193" y="2724823"/>
                </a:lnTo>
                <a:lnTo>
                  <a:pt x="28193" y="2744635"/>
                </a:lnTo>
                <a:lnTo>
                  <a:pt x="48005" y="2744635"/>
                </a:lnTo>
                <a:lnTo>
                  <a:pt x="48005" y="2724823"/>
                </a:lnTo>
                <a:close/>
              </a:path>
              <a:path w="76200" h="2822575">
                <a:moveTo>
                  <a:pt x="48005" y="2685199"/>
                </a:moveTo>
                <a:lnTo>
                  <a:pt x="28193" y="2685199"/>
                </a:lnTo>
                <a:lnTo>
                  <a:pt x="28193" y="2705011"/>
                </a:lnTo>
                <a:lnTo>
                  <a:pt x="48005" y="2705011"/>
                </a:lnTo>
                <a:lnTo>
                  <a:pt x="48005" y="2685199"/>
                </a:lnTo>
                <a:close/>
              </a:path>
              <a:path w="76200" h="2822575">
                <a:moveTo>
                  <a:pt x="48005" y="2645575"/>
                </a:moveTo>
                <a:lnTo>
                  <a:pt x="28193" y="2645575"/>
                </a:lnTo>
                <a:lnTo>
                  <a:pt x="28193" y="2665387"/>
                </a:lnTo>
                <a:lnTo>
                  <a:pt x="48005" y="2665387"/>
                </a:lnTo>
                <a:lnTo>
                  <a:pt x="48005" y="2645575"/>
                </a:lnTo>
                <a:close/>
              </a:path>
              <a:path w="76200" h="2822575">
                <a:moveTo>
                  <a:pt x="48005" y="2605951"/>
                </a:moveTo>
                <a:lnTo>
                  <a:pt x="28193" y="2605951"/>
                </a:lnTo>
                <a:lnTo>
                  <a:pt x="28193" y="2625763"/>
                </a:lnTo>
                <a:lnTo>
                  <a:pt x="48005" y="2625763"/>
                </a:lnTo>
                <a:lnTo>
                  <a:pt x="48005" y="2605951"/>
                </a:lnTo>
                <a:close/>
              </a:path>
              <a:path w="76200" h="2822575">
                <a:moveTo>
                  <a:pt x="48005" y="2566327"/>
                </a:moveTo>
                <a:lnTo>
                  <a:pt x="28193" y="2566327"/>
                </a:lnTo>
                <a:lnTo>
                  <a:pt x="28193" y="2586139"/>
                </a:lnTo>
                <a:lnTo>
                  <a:pt x="48005" y="2586139"/>
                </a:lnTo>
                <a:lnTo>
                  <a:pt x="48005" y="2566327"/>
                </a:lnTo>
                <a:close/>
              </a:path>
              <a:path w="76200" h="2822575">
                <a:moveTo>
                  <a:pt x="48005" y="2526703"/>
                </a:moveTo>
                <a:lnTo>
                  <a:pt x="28193" y="2526703"/>
                </a:lnTo>
                <a:lnTo>
                  <a:pt x="28193" y="2546515"/>
                </a:lnTo>
                <a:lnTo>
                  <a:pt x="48005" y="2546515"/>
                </a:lnTo>
                <a:lnTo>
                  <a:pt x="48005" y="2526703"/>
                </a:lnTo>
                <a:close/>
              </a:path>
              <a:path w="76200" h="2822575">
                <a:moveTo>
                  <a:pt x="48005" y="2487041"/>
                </a:moveTo>
                <a:lnTo>
                  <a:pt x="28193" y="2487041"/>
                </a:lnTo>
                <a:lnTo>
                  <a:pt x="28193" y="2506853"/>
                </a:lnTo>
                <a:lnTo>
                  <a:pt x="48005" y="2506853"/>
                </a:lnTo>
                <a:lnTo>
                  <a:pt x="48005" y="2487041"/>
                </a:lnTo>
                <a:close/>
              </a:path>
              <a:path w="76200" h="2822575">
                <a:moveTo>
                  <a:pt x="48005" y="2447416"/>
                </a:moveTo>
                <a:lnTo>
                  <a:pt x="28193" y="2447416"/>
                </a:lnTo>
                <a:lnTo>
                  <a:pt x="28193" y="2467229"/>
                </a:lnTo>
                <a:lnTo>
                  <a:pt x="48005" y="2467229"/>
                </a:lnTo>
                <a:lnTo>
                  <a:pt x="48005" y="2447416"/>
                </a:lnTo>
                <a:close/>
              </a:path>
              <a:path w="76200" h="2822575">
                <a:moveTo>
                  <a:pt x="48005" y="2407792"/>
                </a:moveTo>
                <a:lnTo>
                  <a:pt x="28193" y="2407792"/>
                </a:lnTo>
                <a:lnTo>
                  <a:pt x="28193" y="2427604"/>
                </a:lnTo>
                <a:lnTo>
                  <a:pt x="48005" y="2427604"/>
                </a:lnTo>
                <a:lnTo>
                  <a:pt x="48005" y="2407792"/>
                </a:lnTo>
                <a:close/>
              </a:path>
              <a:path w="76200" h="2822575">
                <a:moveTo>
                  <a:pt x="48005" y="2368169"/>
                </a:moveTo>
                <a:lnTo>
                  <a:pt x="28193" y="2368169"/>
                </a:lnTo>
                <a:lnTo>
                  <a:pt x="28193" y="2387981"/>
                </a:lnTo>
                <a:lnTo>
                  <a:pt x="48005" y="2387981"/>
                </a:lnTo>
                <a:lnTo>
                  <a:pt x="48005" y="2368169"/>
                </a:lnTo>
                <a:close/>
              </a:path>
              <a:path w="76200" h="2822575">
                <a:moveTo>
                  <a:pt x="48005" y="2328545"/>
                </a:moveTo>
                <a:lnTo>
                  <a:pt x="28193" y="2328545"/>
                </a:lnTo>
                <a:lnTo>
                  <a:pt x="28193" y="2348357"/>
                </a:lnTo>
                <a:lnTo>
                  <a:pt x="48005" y="2348357"/>
                </a:lnTo>
                <a:lnTo>
                  <a:pt x="48005" y="2328545"/>
                </a:lnTo>
                <a:close/>
              </a:path>
              <a:path w="76200" h="2822575">
                <a:moveTo>
                  <a:pt x="48005" y="2288921"/>
                </a:moveTo>
                <a:lnTo>
                  <a:pt x="28193" y="2288921"/>
                </a:lnTo>
                <a:lnTo>
                  <a:pt x="28193" y="2308733"/>
                </a:lnTo>
                <a:lnTo>
                  <a:pt x="48005" y="2308733"/>
                </a:lnTo>
                <a:lnTo>
                  <a:pt x="48005" y="2288921"/>
                </a:lnTo>
                <a:close/>
              </a:path>
              <a:path w="76200" h="2822575">
                <a:moveTo>
                  <a:pt x="48005" y="2249297"/>
                </a:moveTo>
                <a:lnTo>
                  <a:pt x="28193" y="2249297"/>
                </a:lnTo>
                <a:lnTo>
                  <a:pt x="28193" y="2269109"/>
                </a:lnTo>
                <a:lnTo>
                  <a:pt x="48005" y="2269109"/>
                </a:lnTo>
                <a:lnTo>
                  <a:pt x="48005" y="2249297"/>
                </a:lnTo>
                <a:close/>
              </a:path>
              <a:path w="76200" h="2822575">
                <a:moveTo>
                  <a:pt x="48005" y="2209673"/>
                </a:moveTo>
                <a:lnTo>
                  <a:pt x="28193" y="2209673"/>
                </a:lnTo>
                <a:lnTo>
                  <a:pt x="28193" y="2229485"/>
                </a:lnTo>
                <a:lnTo>
                  <a:pt x="48005" y="2229485"/>
                </a:lnTo>
                <a:lnTo>
                  <a:pt x="48005" y="2209673"/>
                </a:lnTo>
                <a:close/>
              </a:path>
              <a:path w="76200" h="2822575">
                <a:moveTo>
                  <a:pt x="48005" y="2170049"/>
                </a:moveTo>
                <a:lnTo>
                  <a:pt x="28193" y="2170049"/>
                </a:lnTo>
                <a:lnTo>
                  <a:pt x="28193" y="2189861"/>
                </a:lnTo>
                <a:lnTo>
                  <a:pt x="48005" y="2189861"/>
                </a:lnTo>
                <a:lnTo>
                  <a:pt x="48005" y="2170049"/>
                </a:lnTo>
                <a:close/>
              </a:path>
              <a:path w="76200" h="2822575">
                <a:moveTo>
                  <a:pt x="48005" y="2130425"/>
                </a:moveTo>
                <a:lnTo>
                  <a:pt x="28193" y="2130425"/>
                </a:lnTo>
                <a:lnTo>
                  <a:pt x="28193" y="2150237"/>
                </a:lnTo>
                <a:lnTo>
                  <a:pt x="48005" y="2150237"/>
                </a:lnTo>
                <a:lnTo>
                  <a:pt x="48005" y="2130425"/>
                </a:lnTo>
                <a:close/>
              </a:path>
              <a:path w="76200" h="2822575">
                <a:moveTo>
                  <a:pt x="48005" y="2090801"/>
                </a:moveTo>
                <a:lnTo>
                  <a:pt x="28193" y="2090801"/>
                </a:lnTo>
                <a:lnTo>
                  <a:pt x="28193" y="2110613"/>
                </a:lnTo>
                <a:lnTo>
                  <a:pt x="48005" y="2110613"/>
                </a:lnTo>
                <a:lnTo>
                  <a:pt x="48005" y="2090801"/>
                </a:lnTo>
                <a:close/>
              </a:path>
              <a:path w="76200" h="2822575">
                <a:moveTo>
                  <a:pt x="48005" y="2051177"/>
                </a:moveTo>
                <a:lnTo>
                  <a:pt x="28193" y="2051177"/>
                </a:lnTo>
                <a:lnTo>
                  <a:pt x="28193" y="2070989"/>
                </a:lnTo>
                <a:lnTo>
                  <a:pt x="48005" y="2070989"/>
                </a:lnTo>
                <a:lnTo>
                  <a:pt x="48005" y="2051177"/>
                </a:lnTo>
                <a:close/>
              </a:path>
              <a:path w="76200" h="2822575">
                <a:moveTo>
                  <a:pt x="48005" y="2011552"/>
                </a:moveTo>
                <a:lnTo>
                  <a:pt x="28193" y="2011552"/>
                </a:lnTo>
                <a:lnTo>
                  <a:pt x="28193" y="2031364"/>
                </a:lnTo>
                <a:lnTo>
                  <a:pt x="48005" y="2031364"/>
                </a:lnTo>
                <a:lnTo>
                  <a:pt x="48005" y="2011552"/>
                </a:lnTo>
                <a:close/>
              </a:path>
              <a:path w="76200" h="2822575">
                <a:moveTo>
                  <a:pt x="48005" y="1971928"/>
                </a:moveTo>
                <a:lnTo>
                  <a:pt x="28193" y="1971928"/>
                </a:lnTo>
                <a:lnTo>
                  <a:pt x="28193" y="1991740"/>
                </a:lnTo>
                <a:lnTo>
                  <a:pt x="48005" y="1991740"/>
                </a:lnTo>
                <a:lnTo>
                  <a:pt x="48005" y="1971928"/>
                </a:lnTo>
                <a:close/>
              </a:path>
              <a:path w="76200" h="2822575">
                <a:moveTo>
                  <a:pt x="48005" y="1932305"/>
                </a:moveTo>
                <a:lnTo>
                  <a:pt x="28193" y="1932305"/>
                </a:lnTo>
                <a:lnTo>
                  <a:pt x="28193" y="1952117"/>
                </a:lnTo>
                <a:lnTo>
                  <a:pt x="48005" y="1952117"/>
                </a:lnTo>
                <a:lnTo>
                  <a:pt x="48005" y="1932305"/>
                </a:lnTo>
                <a:close/>
              </a:path>
              <a:path w="76200" h="2822575">
                <a:moveTo>
                  <a:pt x="48005" y="1892681"/>
                </a:moveTo>
                <a:lnTo>
                  <a:pt x="28193" y="1892681"/>
                </a:lnTo>
                <a:lnTo>
                  <a:pt x="28193" y="1912493"/>
                </a:lnTo>
                <a:lnTo>
                  <a:pt x="48005" y="1912493"/>
                </a:lnTo>
                <a:lnTo>
                  <a:pt x="48005" y="1892681"/>
                </a:lnTo>
                <a:close/>
              </a:path>
              <a:path w="76200" h="2822575">
                <a:moveTo>
                  <a:pt x="48005" y="1853057"/>
                </a:moveTo>
                <a:lnTo>
                  <a:pt x="28193" y="1853057"/>
                </a:lnTo>
                <a:lnTo>
                  <a:pt x="28193" y="1872869"/>
                </a:lnTo>
                <a:lnTo>
                  <a:pt x="48005" y="1872869"/>
                </a:lnTo>
                <a:lnTo>
                  <a:pt x="48005" y="1853057"/>
                </a:lnTo>
                <a:close/>
              </a:path>
              <a:path w="76200" h="2822575">
                <a:moveTo>
                  <a:pt x="48005" y="1813433"/>
                </a:moveTo>
                <a:lnTo>
                  <a:pt x="28193" y="1813433"/>
                </a:lnTo>
                <a:lnTo>
                  <a:pt x="28193" y="1833245"/>
                </a:lnTo>
                <a:lnTo>
                  <a:pt x="48005" y="1833245"/>
                </a:lnTo>
                <a:lnTo>
                  <a:pt x="48005" y="1813433"/>
                </a:lnTo>
                <a:close/>
              </a:path>
              <a:path w="76200" h="2822575">
                <a:moveTo>
                  <a:pt x="48005" y="1773808"/>
                </a:moveTo>
                <a:lnTo>
                  <a:pt x="28193" y="1773808"/>
                </a:lnTo>
                <a:lnTo>
                  <a:pt x="28193" y="1793620"/>
                </a:lnTo>
                <a:lnTo>
                  <a:pt x="48005" y="1793620"/>
                </a:lnTo>
                <a:lnTo>
                  <a:pt x="48005" y="1773808"/>
                </a:lnTo>
                <a:close/>
              </a:path>
              <a:path w="76200" h="2822575">
                <a:moveTo>
                  <a:pt x="48005" y="1734184"/>
                </a:moveTo>
                <a:lnTo>
                  <a:pt x="28193" y="1734184"/>
                </a:lnTo>
                <a:lnTo>
                  <a:pt x="28193" y="1753996"/>
                </a:lnTo>
                <a:lnTo>
                  <a:pt x="48005" y="1753996"/>
                </a:lnTo>
                <a:lnTo>
                  <a:pt x="48005" y="1734184"/>
                </a:lnTo>
                <a:close/>
              </a:path>
              <a:path w="76200" h="2822575">
                <a:moveTo>
                  <a:pt x="48005" y="1694561"/>
                </a:moveTo>
                <a:lnTo>
                  <a:pt x="28193" y="1694561"/>
                </a:lnTo>
                <a:lnTo>
                  <a:pt x="28193" y="1714373"/>
                </a:lnTo>
                <a:lnTo>
                  <a:pt x="48005" y="1714373"/>
                </a:lnTo>
                <a:lnTo>
                  <a:pt x="48005" y="1694561"/>
                </a:lnTo>
                <a:close/>
              </a:path>
              <a:path w="76200" h="2822575">
                <a:moveTo>
                  <a:pt x="48005" y="1654937"/>
                </a:moveTo>
                <a:lnTo>
                  <a:pt x="28193" y="1654937"/>
                </a:lnTo>
                <a:lnTo>
                  <a:pt x="28193" y="1674749"/>
                </a:lnTo>
                <a:lnTo>
                  <a:pt x="48005" y="1674749"/>
                </a:lnTo>
                <a:lnTo>
                  <a:pt x="48005" y="1654937"/>
                </a:lnTo>
                <a:close/>
              </a:path>
              <a:path w="76200" h="2822575">
                <a:moveTo>
                  <a:pt x="48005" y="1615313"/>
                </a:moveTo>
                <a:lnTo>
                  <a:pt x="28193" y="1615313"/>
                </a:lnTo>
                <a:lnTo>
                  <a:pt x="28193" y="1635125"/>
                </a:lnTo>
                <a:lnTo>
                  <a:pt x="48005" y="1635125"/>
                </a:lnTo>
                <a:lnTo>
                  <a:pt x="48005" y="1615313"/>
                </a:lnTo>
                <a:close/>
              </a:path>
              <a:path w="76200" h="2822575">
                <a:moveTo>
                  <a:pt x="48005" y="1575689"/>
                </a:moveTo>
                <a:lnTo>
                  <a:pt x="28193" y="1575689"/>
                </a:lnTo>
                <a:lnTo>
                  <a:pt x="28193" y="1595501"/>
                </a:lnTo>
                <a:lnTo>
                  <a:pt x="48005" y="1595501"/>
                </a:lnTo>
                <a:lnTo>
                  <a:pt x="48005" y="1575689"/>
                </a:lnTo>
                <a:close/>
              </a:path>
              <a:path w="76200" h="2822575">
                <a:moveTo>
                  <a:pt x="48005" y="1536064"/>
                </a:moveTo>
                <a:lnTo>
                  <a:pt x="28193" y="1536064"/>
                </a:lnTo>
                <a:lnTo>
                  <a:pt x="28193" y="1555877"/>
                </a:lnTo>
                <a:lnTo>
                  <a:pt x="48005" y="1555877"/>
                </a:lnTo>
                <a:lnTo>
                  <a:pt x="48005" y="1536064"/>
                </a:lnTo>
                <a:close/>
              </a:path>
              <a:path w="76200" h="2822575">
                <a:moveTo>
                  <a:pt x="48005" y="1496440"/>
                </a:moveTo>
                <a:lnTo>
                  <a:pt x="28193" y="1496440"/>
                </a:lnTo>
                <a:lnTo>
                  <a:pt x="28193" y="1516252"/>
                </a:lnTo>
                <a:lnTo>
                  <a:pt x="48005" y="1516252"/>
                </a:lnTo>
                <a:lnTo>
                  <a:pt x="48005" y="1496440"/>
                </a:lnTo>
                <a:close/>
              </a:path>
              <a:path w="76200" h="2822575">
                <a:moveTo>
                  <a:pt x="48005" y="1456817"/>
                </a:moveTo>
                <a:lnTo>
                  <a:pt x="28193" y="1456817"/>
                </a:lnTo>
                <a:lnTo>
                  <a:pt x="28193" y="1476628"/>
                </a:lnTo>
                <a:lnTo>
                  <a:pt x="48005" y="1476628"/>
                </a:lnTo>
                <a:lnTo>
                  <a:pt x="48005" y="1456817"/>
                </a:lnTo>
                <a:close/>
              </a:path>
              <a:path w="76200" h="2822575">
                <a:moveTo>
                  <a:pt x="48005" y="1417193"/>
                </a:moveTo>
                <a:lnTo>
                  <a:pt x="28193" y="1417193"/>
                </a:lnTo>
                <a:lnTo>
                  <a:pt x="28193" y="1437005"/>
                </a:lnTo>
                <a:lnTo>
                  <a:pt x="48005" y="1437005"/>
                </a:lnTo>
                <a:lnTo>
                  <a:pt x="48005" y="1417193"/>
                </a:lnTo>
                <a:close/>
              </a:path>
              <a:path w="76200" h="2822575">
                <a:moveTo>
                  <a:pt x="48005" y="1377569"/>
                </a:moveTo>
                <a:lnTo>
                  <a:pt x="28193" y="1377569"/>
                </a:lnTo>
                <a:lnTo>
                  <a:pt x="28193" y="1397381"/>
                </a:lnTo>
                <a:lnTo>
                  <a:pt x="48005" y="1397381"/>
                </a:lnTo>
                <a:lnTo>
                  <a:pt x="48005" y="1377569"/>
                </a:lnTo>
                <a:close/>
              </a:path>
              <a:path w="76200" h="2822575">
                <a:moveTo>
                  <a:pt x="48005" y="1337945"/>
                </a:moveTo>
                <a:lnTo>
                  <a:pt x="28193" y="1337945"/>
                </a:lnTo>
                <a:lnTo>
                  <a:pt x="28193" y="1357757"/>
                </a:lnTo>
                <a:lnTo>
                  <a:pt x="48005" y="1357757"/>
                </a:lnTo>
                <a:lnTo>
                  <a:pt x="48005" y="1337945"/>
                </a:lnTo>
                <a:close/>
              </a:path>
              <a:path w="76200" h="2822575">
                <a:moveTo>
                  <a:pt x="48005" y="1298320"/>
                </a:moveTo>
                <a:lnTo>
                  <a:pt x="28193" y="1298320"/>
                </a:lnTo>
                <a:lnTo>
                  <a:pt x="28193" y="1318133"/>
                </a:lnTo>
                <a:lnTo>
                  <a:pt x="48005" y="1318133"/>
                </a:lnTo>
                <a:lnTo>
                  <a:pt x="48005" y="1298320"/>
                </a:lnTo>
                <a:close/>
              </a:path>
              <a:path w="76200" h="2822575">
                <a:moveTo>
                  <a:pt x="48005" y="1258696"/>
                </a:moveTo>
                <a:lnTo>
                  <a:pt x="28193" y="1258696"/>
                </a:lnTo>
                <a:lnTo>
                  <a:pt x="28193" y="1278508"/>
                </a:lnTo>
                <a:lnTo>
                  <a:pt x="48005" y="1278508"/>
                </a:lnTo>
                <a:lnTo>
                  <a:pt x="48005" y="1258696"/>
                </a:lnTo>
                <a:close/>
              </a:path>
              <a:path w="76200" h="2822575">
                <a:moveTo>
                  <a:pt x="48005" y="1219073"/>
                </a:moveTo>
                <a:lnTo>
                  <a:pt x="28193" y="1219073"/>
                </a:lnTo>
                <a:lnTo>
                  <a:pt x="28193" y="1238884"/>
                </a:lnTo>
                <a:lnTo>
                  <a:pt x="48005" y="1238884"/>
                </a:lnTo>
                <a:lnTo>
                  <a:pt x="48005" y="1219073"/>
                </a:lnTo>
                <a:close/>
              </a:path>
              <a:path w="76200" h="2822575">
                <a:moveTo>
                  <a:pt x="48005" y="1179449"/>
                </a:moveTo>
                <a:lnTo>
                  <a:pt x="28193" y="1179449"/>
                </a:lnTo>
                <a:lnTo>
                  <a:pt x="28193" y="1199261"/>
                </a:lnTo>
                <a:lnTo>
                  <a:pt x="48005" y="1199261"/>
                </a:lnTo>
                <a:lnTo>
                  <a:pt x="48005" y="1179449"/>
                </a:lnTo>
                <a:close/>
              </a:path>
              <a:path w="76200" h="2822575">
                <a:moveTo>
                  <a:pt x="48005" y="1139825"/>
                </a:moveTo>
                <a:lnTo>
                  <a:pt x="28193" y="1139825"/>
                </a:lnTo>
                <a:lnTo>
                  <a:pt x="28193" y="1159637"/>
                </a:lnTo>
                <a:lnTo>
                  <a:pt x="48005" y="1159637"/>
                </a:lnTo>
                <a:lnTo>
                  <a:pt x="48005" y="1139825"/>
                </a:lnTo>
                <a:close/>
              </a:path>
              <a:path w="76200" h="2822575">
                <a:moveTo>
                  <a:pt x="48005" y="1100201"/>
                </a:moveTo>
                <a:lnTo>
                  <a:pt x="28193" y="1100201"/>
                </a:lnTo>
                <a:lnTo>
                  <a:pt x="28193" y="1120013"/>
                </a:lnTo>
                <a:lnTo>
                  <a:pt x="48005" y="1120013"/>
                </a:lnTo>
                <a:lnTo>
                  <a:pt x="48005" y="1100201"/>
                </a:lnTo>
                <a:close/>
              </a:path>
              <a:path w="76200" h="2822575">
                <a:moveTo>
                  <a:pt x="48005" y="1060577"/>
                </a:moveTo>
                <a:lnTo>
                  <a:pt x="28193" y="1060577"/>
                </a:lnTo>
                <a:lnTo>
                  <a:pt x="28193" y="1080389"/>
                </a:lnTo>
                <a:lnTo>
                  <a:pt x="48005" y="1080389"/>
                </a:lnTo>
                <a:lnTo>
                  <a:pt x="48005" y="1060577"/>
                </a:lnTo>
                <a:close/>
              </a:path>
              <a:path w="76200" h="2822575">
                <a:moveTo>
                  <a:pt x="48005" y="1020952"/>
                </a:moveTo>
                <a:lnTo>
                  <a:pt x="28193" y="1020952"/>
                </a:lnTo>
                <a:lnTo>
                  <a:pt x="28193" y="1040764"/>
                </a:lnTo>
                <a:lnTo>
                  <a:pt x="48005" y="1040764"/>
                </a:lnTo>
                <a:lnTo>
                  <a:pt x="48005" y="1020952"/>
                </a:lnTo>
                <a:close/>
              </a:path>
              <a:path w="76200" h="2822575">
                <a:moveTo>
                  <a:pt x="48005" y="981328"/>
                </a:moveTo>
                <a:lnTo>
                  <a:pt x="28193" y="981328"/>
                </a:lnTo>
                <a:lnTo>
                  <a:pt x="28193" y="1001140"/>
                </a:lnTo>
                <a:lnTo>
                  <a:pt x="48005" y="1001140"/>
                </a:lnTo>
                <a:lnTo>
                  <a:pt x="48005" y="981328"/>
                </a:lnTo>
                <a:close/>
              </a:path>
              <a:path w="76200" h="2822575">
                <a:moveTo>
                  <a:pt x="48005" y="941705"/>
                </a:moveTo>
                <a:lnTo>
                  <a:pt x="28193" y="941705"/>
                </a:lnTo>
                <a:lnTo>
                  <a:pt x="28193" y="961517"/>
                </a:lnTo>
                <a:lnTo>
                  <a:pt x="48005" y="961517"/>
                </a:lnTo>
                <a:lnTo>
                  <a:pt x="48005" y="941705"/>
                </a:lnTo>
                <a:close/>
              </a:path>
              <a:path w="76200" h="2822575">
                <a:moveTo>
                  <a:pt x="48005" y="902081"/>
                </a:moveTo>
                <a:lnTo>
                  <a:pt x="28193" y="902081"/>
                </a:lnTo>
                <a:lnTo>
                  <a:pt x="28193" y="921893"/>
                </a:lnTo>
                <a:lnTo>
                  <a:pt x="48005" y="921893"/>
                </a:lnTo>
                <a:lnTo>
                  <a:pt x="48005" y="902081"/>
                </a:lnTo>
                <a:close/>
              </a:path>
              <a:path w="76200" h="2822575">
                <a:moveTo>
                  <a:pt x="48005" y="862457"/>
                </a:moveTo>
                <a:lnTo>
                  <a:pt x="28193" y="862457"/>
                </a:lnTo>
                <a:lnTo>
                  <a:pt x="28193" y="882269"/>
                </a:lnTo>
                <a:lnTo>
                  <a:pt x="48005" y="882269"/>
                </a:lnTo>
                <a:lnTo>
                  <a:pt x="48005" y="862457"/>
                </a:lnTo>
                <a:close/>
              </a:path>
              <a:path w="76200" h="2822575">
                <a:moveTo>
                  <a:pt x="48005" y="822832"/>
                </a:moveTo>
                <a:lnTo>
                  <a:pt x="28193" y="822832"/>
                </a:lnTo>
                <a:lnTo>
                  <a:pt x="28193" y="842644"/>
                </a:lnTo>
                <a:lnTo>
                  <a:pt x="48005" y="842644"/>
                </a:lnTo>
                <a:lnTo>
                  <a:pt x="48005" y="822832"/>
                </a:lnTo>
                <a:close/>
              </a:path>
              <a:path w="76200" h="2822575">
                <a:moveTo>
                  <a:pt x="48005" y="783208"/>
                </a:moveTo>
                <a:lnTo>
                  <a:pt x="28193" y="783208"/>
                </a:lnTo>
                <a:lnTo>
                  <a:pt x="28193" y="803020"/>
                </a:lnTo>
                <a:lnTo>
                  <a:pt x="48005" y="803020"/>
                </a:lnTo>
                <a:lnTo>
                  <a:pt x="48005" y="783208"/>
                </a:lnTo>
                <a:close/>
              </a:path>
              <a:path w="76200" h="2822575">
                <a:moveTo>
                  <a:pt x="48005" y="743584"/>
                </a:moveTo>
                <a:lnTo>
                  <a:pt x="28193" y="743584"/>
                </a:lnTo>
                <a:lnTo>
                  <a:pt x="28193" y="763396"/>
                </a:lnTo>
                <a:lnTo>
                  <a:pt x="48005" y="763396"/>
                </a:lnTo>
                <a:lnTo>
                  <a:pt x="48005" y="743584"/>
                </a:lnTo>
                <a:close/>
              </a:path>
              <a:path w="76200" h="2822575">
                <a:moveTo>
                  <a:pt x="48005" y="703961"/>
                </a:moveTo>
                <a:lnTo>
                  <a:pt x="28193" y="703961"/>
                </a:lnTo>
                <a:lnTo>
                  <a:pt x="28193" y="723773"/>
                </a:lnTo>
                <a:lnTo>
                  <a:pt x="48005" y="723773"/>
                </a:lnTo>
                <a:lnTo>
                  <a:pt x="48005" y="703961"/>
                </a:lnTo>
                <a:close/>
              </a:path>
              <a:path w="76200" h="2822575">
                <a:moveTo>
                  <a:pt x="48005" y="664337"/>
                </a:moveTo>
                <a:lnTo>
                  <a:pt x="28193" y="664337"/>
                </a:lnTo>
                <a:lnTo>
                  <a:pt x="28193" y="684149"/>
                </a:lnTo>
                <a:lnTo>
                  <a:pt x="48005" y="684149"/>
                </a:lnTo>
                <a:lnTo>
                  <a:pt x="48005" y="664337"/>
                </a:lnTo>
                <a:close/>
              </a:path>
              <a:path w="76200" h="2822575">
                <a:moveTo>
                  <a:pt x="48005" y="624713"/>
                </a:moveTo>
                <a:lnTo>
                  <a:pt x="28193" y="624713"/>
                </a:lnTo>
                <a:lnTo>
                  <a:pt x="28193" y="644525"/>
                </a:lnTo>
                <a:lnTo>
                  <a:pt x="48005" y="644525"/>
                </a:lnTo>
                <a:lnTo>
                  <a:pt x="48005" y="624713"/>
                </a:lnTo>
                <a:close/>
              </a:path>
              <a:path w="76200" h="2822575">
                <a:moveTo>
                  <a:pt x="48005" y="585088"/>
                </a:moveTo>
                <a:lnTo>
                  <a:pt x="28193" y="585088"/>
                </a:lnTo>
                <a:lnTo>
                  <a:pt x="28193" y="604901"/>
                </a:lnTo>
                <a:lnTo>
                  <a:pt x="48005" y="604901"/>
                </a:lnTo>
                <a:lnTo>
                  <a:pt x="48005" y="585088"/>
                </a:lnTo>
                <a:close/>
              </a:path>
              <a:path w="76200" h="2822575">
                <a:moveTo>
                  <a:pt x="48005" y="545464"/>
                </a:moveTo>
                <a:lnTo>
                  <a:pt x="28193" y="545464"/>
                </a:lnTo>
                <a:lnTo>
                  <a:pt x="28193" y="565276"/>
                </a:lnTo>
                <a:lnTo>
                  <a:pt x="48005" y="565276"/>
                </a:lnTo>
                <a:lnTo>
                  <a:pt x="48005" y="545464"/>
                </a:lnTo>
                <a:close/>
              </a:path>
              <a:path w="76200" h="2822575">
                <a:moveTo>
                  <a:pt x="48005" y="505840"/>
                </a:moveTo>
                <a:lnTo>
                  <a:pt x="28193" y="505840"/>
                </a:lnTo>
                <a:lnTo>
                  <a:pt x="28193" y="525652"/>
                </a:lnTo>
                <a:lnTo>
                  <a:pt x="48005" y="525652"/>
                </a:lnTo>
                <a:lnTo>
                  <a:pt x="48005" y="505840"/>
                </a:lnTo>
                <a:close/>
              </a:path>
              <a:path w="76200" h="2822575">
                <a:moveTo>
                  <a:pt x="48005" y="466216"/>
                </a:moveTo>
                <a:lnTo>
                  <a:pt x="28193" y="466216"/>
                </a:lnTo>
                <a:lnTo>
                  <a:pt x="28193" y="486028"/>
                </a:lnTo>
                <a:lnTo>
                  <a:pt x="48005" y="486028"/>
                </a:lnTo>
                <a:lnTo>
                  <a:pt x="48005" y="466216"/>
                </a:lnTo>
                <a:close/>
              </a:path>
              <a:path w="76200" h="2822575">
                <a:moveTo>
                  <a:pt x="48005" y="426592"/>
                </a:moveTo>
                <a:lnTo>
                  <a:pt x="28193" y="426592"/>
                </a:lnTo>
                <a:lnTo>
                  <a:pt x="28193" y="446404"/>
                </a:lnTo>
                <a:lnTo>
                  <a:pt x="48005" y="446404"/>
                </a:lnTo>
                <a:lnTo>
                  <a:pt x="48005" y="426592"/>
                </a:lnTo>
                <a:close/>
              </a:path>
              <a:path w="76200" h="2822575">
                <a:moveTo>
                  <a:pt x="48005" y="386968"/>
                </a:moveTo>
                <a:lnTo>
                  <a:pt x="28193" y="386968"/>
                </a:lnTo>
                <a:lnTo>
                  <a:pt x="28193" y="406780"/>
                </a:lnTo>
                <a:lnTo>
                  <a:pt x="48005" y="406780"/>
                </a:lnTo>
                <a:lnTo>
                  <a:pt x="48005" y="386968"/>
                </a:lnTo>
                <a:close/>
              </a:path>
              <a:path w="76200" h="2822575">
                <a:moveTo>
                  <a:pt x="48005" y="347345"/>
                </a:moveTo>
                <a:lnTo>
                  <a:pt x="28193" y="347345"/>
                </a:lnTo>
                <a:lnTo>
                  <a:pt x="28193" y="367156"/>
                </a:lnTo>
                <a:lnTo>
                  <a:pt x="48005" y="367156"/>
                </a:lnTo>
                <a:lnTo>
                  <a:pt x="48005" y="347345"/>
                </a:lnTo>
                <a:close/>
              </a:path>
              <a:path w="76200" h="2822575">
                <a:moveTo>
                  <a:pt x="48005" y="307721"/>
                </a:moveTo>
                <a:lnTo>
                  <a:pt x="28193" y="307721"/>
                </a:lnTo>
                <a:lnTo>
                  <a:pt x="28193" y="327533"/>
                </a:lnTo>
                <a:lnTo>
                  <a:pt x="48005" y="327533"/>
                </a:lnTo>
                <a:lnTo>
                  <a:pt x="48005" y="307721"/>
                </a:lnTo>
                <a:close/>
              </a:path>
              <a:path w="76200" h="2822575">
                <a:moveTo>
                  <a:pt x="48005" y="268097"/>
                </a:moveTo>
                <a:lnTo>
                  <a:pt x="28193" y="268097"/>
                </a:lnTo>
                <a:lnTo>
                  <a:pt x="28193" y="287909"/>
                </a:lnTo>
                <a:lnTo>
                  <a:pt x="48005" y="287909"/>
                </a:lnTo>
                <a:lnTo>
                  <a:pt x="48005" y="268097"/>
                </a:lnTo>
                <a:close/>
              </a:path>
              <a:path w="76200" h="2822575">
                <a:moveTo>
                  <a:pt x="48005" y="228473"/>
                </a:moveTo>
                <a:lnTo>
                  <a:pt x="28193" y="228473"/>
                </a:lnTo>
                <a:lnTo>
                  <a:pt x="28193" y="248285"/>
                </a:lnTo>
                <a:lnTo>
                  <a:pt x="48005" y="248285"/>
                </a:lnTo>
                <a:lnTo>
                  <a:pt x="48005" y="228473"/>
                </a:lnTo>
                <a:close/>
              </a:path>
              <a:path w="76200" h="2822575">
                <a:moveTo>
                  <a:pt x="48005" y="188849"/>
                </a:moveTo>
                <a:lnTo>
                  <a:pt x="28193" y="188849"/>
                </a:lnTo>
                <a:lnTo>
                  <a:pt x="28193" y="208661"/>
                </a:lnTo>
                <a:lnTo>
                  <a:pt x="48005" y="208661"/>
                </a:lnTo>
                <a:lnTo>
                  <a:pt x="48005" y="188849"/>
                </a:lnTo>
                <a:close/>
              </a:path>
              <a:path w="76200" h="2822575">
                <a:moveTo>
                  <a:pt x="48005" y="149225"/>
                </a:moveTo>
                <a:lnTo>
                  <a:pt x="28193" y="149225"/>
                </a:lnTo>
                <a:lnTo>
                  <a:pt x="28193" y="169037"/>
                </a:lnTo>
                <a:lnTo>
                  <a:pt x="48005" y="169037"/>
                </a:lnTo>
                <a:lnTo>
                  <a:pt x="48005" y="149225"/>
                </a:lnTo>
                <a:close/>
              </a:path>
              <a:path w="76200" h="2822575">
                <a:moveTo>
                  <a:pt x="48005" y="109600"/>
                </a:moveTo>
                <a:lnTo>
                  <a:pt x="28193" y="109600"/>
                </a:lnTo>
                <a:lnTo>
                  <a:pt x="28193" y="129412"/>
                </a:lnTo>
                <a:lnTo>
                  <a:pt x="48005" y="129412"/>
                </a:lnTo>
                <a:lnTo>
                  <a:pt x="48005" y="109600"/>
                </a:lnTo>
                <a:close/>
              </a:path>
              <a:path w="76200" h="2822575">
                <a:moveTo>
                  <a:pt x="31876" y="69976"/>
                </a:moveTo>
                <a:lnTo>
                  <a:pt x="28193" y="69976"/>
                </a:lnTo>
                <a:lnTo>
                  <a:pt x="28193" y="89788"/>
                </a:lnTo>
                <a:lnTo>
                  <a:pt x="48005" y="89788"/>
                </a:lnTo>
                <a:lnTo>
                  <a:pt x="48005" y="76200"/>
                </a:lnTo>
                <a:lnTo>
                  <a:pt x="38100" y="76200"/>
                </a:lnTo>
                <a:lnTo>
                  <a:pt x="31876" y="69976"/>
                </a:lnTo>
                <a:close/>
              </a:path>
              <a:path w="76200" h="2822575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4135" y="50164"/>
                </a:lnTo>
                <a:lnTo>
                  <a:pt x="28193" y="50164"/>
                </a:lnTo>
                <a:lnTo>
                  <a:pt x="28193" y="38100"/>
                </a:lnTo>
                <a:lnTo>
                  <a:pt x="76200" y="38100"/>
                </a:lnTo>
                <a:lnTo>
                  <a:pt x="38100" y="0"/>
                </a:lnTo>
                <a:close/>
              </a:path>
              <a:path w="76200" h="2822575">
                <a:moveTo>
                  <a:pt x="48005" y="69976"/>
                </a:moveTo>
                <a:lnTo>
                  <a:pt x="44323" y="69976"/>
                </a:lnTo>
                <a:lnTo>
                  <a:pt x="38100" y="76200"/>
                </a:lnTo>
                <a:lnTo>
                  <a:pt x="48005" y="76200"/>
                </a:lnTo>
                <a:lnTo>
                  <a:pt x="48005" y="69976"/>
                </a:lnTo>
                <a:close/>
              </a:path>
              <a:path w="76200" h="2822575">
                <a:moveTo>
                  <a:pt x="48005" y="38100"/>
                </a:moveTo>
                <a:lnTo>
                  <a:pt x="28193" y="38100"/>
                </a:lnTo>
                <a:lnTo>
                  <a:pt x="28193" y="50164"/>
                </a:lnTo>
                <a:lnTo>
                  <a:pt x="48005" y="50164"/>
                </a:lnTo>
                <a:lnTo>
                  <a:pt x="48005" y="38100"/>
                </a:lnTo>
                <a:close/>
              </a:path>
              <a:path w="76200" h="2822575">
                <a:moveTo>
                  <a:pt x="76200" y="38100"/>
                </a:moveTo>
                <a:lnTo>
                  <a:pt x="48005" y="38100"/>
                </a:lnTo>
                <a:lnTo>
                  <a:pt x="48005" y="50164"/>
                </a:lnTo>
                <a:lnTo>
                  <a:pt x="64135" y="50164"/>
                </a:lnTo>
                <a:lnTo>
                  <a:pt x="76200" y="381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955547" y="2814826"/>
            <a:ext cx="1210310" cy="1173480"/>
          </a:xfrm>
          <a:custGeom>
            <a:avLst/>
            <a:gdLst/>
            <a:ahLst/>
            <a:cxnLst/>
            <a:rect l="l" t="t" r="r" b="b"/>
            <a:pathLst>
              <a:path w="605155" h="586739">
                <a:moveTo>
                  <a:pt x="0" y="0"/>
                </a:moveTo>
                <a:lnTo>
                  <a:pt x="605028" y="0"/>
                </a:lnTo>
                <a:lnTo>
                  <a:pt x="605028" y="469391"/>
                </a:lnTo>
                <a:lnTo>
                  <a:pt x="302514" y="586740"/>
                </a:lnTo>
                <a:lnTo>
                  <a:pt x="0" y="46939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173683" y="269392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01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5321" y="2603752"/>
            <a:ext cx="7138670" cy="131959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A permissioned </a:t>
            </a:r>
            <a:r>
              <a:rPr sz="2800" b="1" spc="-20" dirty="0">
                <a:solidFill>
                  <a:srgbClr val="095A82"/>
                </a:solidFill>
                <a:latin typeface="Calibri"/>
                <a:cs typeface="Calibri"/>
              </a:rPr>
              <a:t>system </a:t>
            </a: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where </a:t>
            </a:r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the </a:t>
            </a: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members </a:t>
            </a:r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sz="2800" b="1" spc="-40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a  Hyperledger </a:t>
            </a: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Fabric network enrol</a:t>
            </a:r>
            <a:r>
              <a:rPr sz="2800" b="1" spc="-28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through</a:t>
            </a:r>
            <a:endParaRPr sz="2800">
              <a:latin typeface="Calibri"/>
              <a:cs typeface="Calibri"/>
            </a:endParaRPr>
          </a:p>
          <a:p>
            <a:pPr marL="25400"/>
            <a:r>
              <a:rPr sz="2800" b="1" dirty="0">
                <a:solidFill>
                  <a:srgbClr val="095A82"/>
                </a:solidFill>
                <a:latin typeface="Calibri"/>
                <a:cs typeface="Calibri"/>
              </a:rPr>
              <a:t>a Membership Service </a:t>
            </a: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Provider</a:t>
            </a:r>
            <a:r>
              <a:rPr sz="2800" b="1" spc="-21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95A82"/>
                </a:solidFill>
                <a:latin typeface="Calibri"/>
                <a:cs typeface="Calibri"/>
              </a:rPr>
              <a:t>(MSP)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72928" y="3398520"/>
            <a:ext cx="457200" cy="424180"/>
          </a:xfrm>
          <a:custGeom>
            <a:avLst/>
            <a:gdLst/>
            <a:ahLst/>
            <a:cxnLst/>
            <a:rect l="l" t="t" r="r" b="b"/>
            <a:pathLst>
              <a:path w="228600" h="212089">
                <a:moveTo>
                  <a:pt x="228600" y="0"/>
                </a:moveTo>
                <a:lnTo>
                  <a:pt x="0" y="105917"/>
                </a:lnTo>
                <a:lnTo>
                  <a:pt x="228600" y="211835"/>
                </a:lnTo>
                <a:lnTo>
                  <a:pt x="2286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955547" y="4930141"/>
            <a:ext cx="1210310" cy="1177290"/>
          </a:xfrm>
          <a:custGeom>
            <a:avLst/>
            <a:gdLst/>
            <a:ahLst/>
            <a:cxnLst/>
            <a:rect l="l" t="t" r="r" b="b"/>
            <a:pathLst>
              <a:path w="605155" h="588644">
                <a:moveTo>
                  <a:pt x="0" y="0"/>
                </a:moveTo>
                <a:lnTo>
                  <a:pt x="605028" y="0"/>
                </a:lnTo>
                <a:lnTo>
                  <a:pt x="605028" y="470662"/>
                </a:lnTo>
                <a:lnTo>
                  <a:pt x="302514" y="588263"/>
                </a:lnTo>
                <a:lnTo>
                  <a:pt x="0" y="4706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1173683" y="4811774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19C13"/>
                </a:solidFill>
                <a:latin typeface="Calibri"/>
                <a:cs typeface="Calibri"/>
              </a:rPr>
              <a:t>02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0574" y="4483253"/>
            <a:ext cx="7726680" cy="175047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800" b="1" spc="-20" dirty="0">
                <a:solidFill>
                  <a:srgbClr val="F19C13"/>
                </a:solidFill>
                <a:latin typeface="Calibri"/>
                <a:cs typeface="Calibri"/>
              </a:rPr>
              <a:t>Offers several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pluggable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options.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Ledger data can</a:t>
            </a:r>
            <a:r>
              <a:rPr sz="2800" b="1" spc="-26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be 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stored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in multiple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formats,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consensus mechanisms 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can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be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switched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in and out, and </a:t>
            </a:r>
            <a:r>
              <a:rPr sz="2800" b="1" spc="-20" dirty="0">
                <a:solidFill>
                  <a:srgbClr val="F19C13"/>
                </a:solidFill>
                <a:latin typeface="Calibri"/>
                <a:cs typeface="Calibri"/>
              </a:rPr>
              <a:t>different MSPs </a:t>
            </a:r>
            <a:r>
              <a:rPr sz="2800" b="1" dirty="0">
                <a:solidFill>
                  <a:srgbClr val="F19C13"/>
                </a:solidFill>
                <a:latin typeface="Calibri"/>
                <a:cs typeface="Calibri"/>
              </a:rPr>
              <a:t>are  </a:t>
            </a:r>
            <a:r>
              <a:rPr sz="2800" b="1" spc="-10" dirty="0">
                <a:solidFill>
                  <a:srgbClr val="F19C13"/>
                </a:solidFill>
                <a:latin typeface="Calibri"/>
                <a:cs typeface="Calibri"/>
              </a:rPr>
              <a:t>supported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72928" y="5318758"/>
            <a:ext cx="457200" cy="421640"/>
          </a:xfrm>
          <a:custGeom>
            <a:avLst/>
            <a:gdLst/>
            <a:ahLst/>
            <a:cxnLst/>
            <a:rect l="l" t="t" r="r" b="b"/>
            <a:pathLst>
              <a:path w="228600" h="210819">
                <a:moveTo>
                  <a:pt x="228600" y="0"/>
                </a:moveTo>
                <a:lnTo>
                  <a:pt x="0" y="105156"/>
                </a:lnTo>
                <a:lnTo>
                  <a:pt x="228600" y="210312"/>
                </a:lnTo>
                <a:lnTo>
                  <a:pt x="2286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" name="object 17"/>
          <p:cNvSpPr/>
          <p:nvPr/>
        </p:nvSpPr>
        <p:spPr>
          <a:xfrm>
            <a:off x="955547" y="7130795"/>
            <a:ext cx="1210310" cy="1177290"/>
          </a:xfrm>
          <a:custGeom>
            <a:avLst/>
            <a:gdLst/>
            <a:ahLst/>
            <a:cxnLst/>
            <a:rect l="l" t="t" r="r" b="b"/>
            <a:pathLst>
              <a:path w="605155" h="588645">
                <a:moveTo>
                  <a:pt x="0" y="0"/>
                </a:moveTo>
                <a:lnTo>
                  <a:pt x="605028" y="0"/>
                </a:lnTo>
                <a:lnTo>
                  <a:pt x="605028" y="470611"/>
                </a:lnTo>
                <a:lnTo>
                  <a:pt x="302514" y="588263"/>
                </a:lnTo>
                <a:lnTo>
                  <a:pt x="0" y="47061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16A995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 txBox="1"/>
          <p:nvPr/>
        </p:nvSpPr>
        <p:spPr>
          <a:xfrm>
            <a:off x="1173683" y="701182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16A995"/>
                </a:solidFill>
                <a:latin typeface="Calibri"/>
                <a:cs typeface="Calibri"/>
              </a:rPr>
              <a:t>03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5320" y="6971030"/>
            <a:ext cx="751840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just">
              <a:spcBef>
                <a:spcPts val="200"/>
              </a:spcBef>
            </a:pP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Also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offer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the ability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to create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channels,</a:t>
            </a:r>
            <a:r>
              <a:rPr sz="2800" b="1" spc="-48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allowing a 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group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of participants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to create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a </a:t>
            </a:r>
            <a:r>
              <a:rPr sz="2800" b="1" spc="-20" dirty="0">
                <a:solidFill>
                  <a:srgbClr val="16A995"/>
                </a:solidFill>
                <a:latin typeface="Calibri"/>
                <a:cs typeface="Calibri"/>
              </a:rPr>
              <a:t>separate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ledger</a:t>
            </a:r>
            <a:r>
              <a:rPr sz="2800" b="1" spc="-43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6A995"/>
                </a:solidFill>
                <a:latin typeface="Calibri"/>
                <a:cs typeface="Calibri"/>
              </a:rPr>
              <a:t>of  </a:t>
            </a:r>
            <a:r>
              <a:rPr sz="2800" b="1" spc="-10" dirty="0">
                <a:solidFill>
                  <a:srgbClr val="16A995"/>
                </a:solidFill>
                <a:latin typeface="Calibri"/>
                <a:cs typeface="Calibri"/>
              </a:rPr>
              <a:t>transactions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72928" y="7235952"/>
            <a:ext cx="457200" cy="424180"/>
          </a:xfrm>
          <a:custGeom>
            <a:avLst/>
            <a:gdLst/>
            <a:ahLst/>
            <a:cxnLst/>
            <a:rect l="l" t="t" r="r" b="b"/>
            <a:pathLst>
              <a:path w="228600" h="212089">
                <a:moveTo>
                  <a:pt x="228600" y="0"/>
                </a:moveTo>
                <a:lnTo>
                  <a:pt x="0" y="105918"/>
                </a:lnTo>
                <a:lnTo>
                  <a:pt x="228600" y="211836"/>
                </a:lnTo>
                <a:lnTo>
                  <a:pt x="22860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9281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2450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Key </a:t>
            </a:r>
            <a:r>
              <a:rPr spc="-10" dirty="0">
                <a:solidFill>
                  <a:srgbClr val="095A82"/>
                </a:solidFill>
              </a:rPr>
              <a:t>Benefits of </a:t>
            </a:r>
            <a:r>
              <a:rPr spc="-20" dirty="0">
                <a:solidFill>
                  <a:srgbClr val="095A82"/>
                </a:solidFill>
              </a:rPr>
              <a:t>Hyperledger</a:t>
            </a:r>
            <a:r>
              <a:rPr spc="2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689" y="2813304"/>
            <a:ext cx="2673094" cy="3343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5413246" y="2813304"/>
            <a:ext cx="2682240" cy="3343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9899904" y="2813304"/>
            <a:ext cx="2682240" cy="3343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4273784" y="2813304"/>
            <a:ext cx="2673096" cy="3343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29843" y="6465060"/>
            <a:ext cx="3018790" cy="23352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41300" marR="223520" algn="ctr">
              <a:spcBef>
                <a:spcPts val="210"/>
              </a:spcBef>
            </a:pP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Data Protection</a:t>
            </a:r>
            <a:r>
              <a:rPr sz="2700" b="1" spc="-2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&amp; 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Consistency</a:t>
            </a:r>
            <a:endParaRPr sz="2700">
              <a:latin typeface="Calibri"/>
              <a:cs typeface="Calibri"/>
            </a:endParaRPr>
          </a:p>
          <a:p>
            <a:pPr marL="25400" marR="10160" algn="ctr">
              <a:spcBef>
                <a:spcPts val="40"/>
              </a:spcBef>
            </a:pP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permissions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to  ensure accountability</a:t>
            </a:r>
            <a:r>
              <a:rPr sz="2400" spc="-2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of  membership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&amp;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access  rights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66538" y="6484621"/>
            <a:ext cx="3606800" cy="228780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algn="ctr">
              <a:lnSpc>
                <a:spcPct val="100299"/>
              </a:lnSpc>
              <a:spcBef>
                <a:spcPts val="200"/>
              </a:spcBef>
            </a:pP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Confidential</a:t>
            </a:r>
            <a:r>
              <a:rPr sz="2700" b="1" spc="-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transactions 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Use Give businesses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the 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flexibility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&amp;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security to </a:t>
            </a:r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make 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transactions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visible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to select 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parties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correct 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encryption</a:t>
            </a:r>
            <a:r>
              <a:rPr sz="2400" spc="-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5F5F5F"/>
                </a:solidFill>
                <a:latin typeface="Calibri"/>
                <a:cs typeface="Calibri"/>
              </a:rPr>
              <a:t>keys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3580" y="6465060"/>
            <a:ext cx="3048000" cy="19184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3810" algn="ctr">
              <a:lnSpc>
                <a:spcPct val="100299"/>
              </a:lnSpc>
              <a:spcBef>
                <a:spcPts val="200"/>
              </a:spcBef>
            </a:pP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No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cryptocurrency 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Does not require</a:t>
            </a:r>
            <a:r>
              <a:rPr sz="2400" spc="-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mining  &amp;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expensive  computations to assure  transactions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914373" y="6484621"/>
            <a:ext cx="3395978" cy="19184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621030">
              <a:lnSpc>
                <a:spcPct val="100400"/>
              </a:lnSpc>
              <a:spcBef>
                <a:spcPts val="200"/>
              </a:spcBef>
            </a:pP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Programmable  </a:t>
            </a:r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Leverage </a:t>
            </a:r>
            <a:r>
              <a:rPr sz="2400" dirty="0">
                <a:solidFill>
                  <a:srgbClr val="5F5F5F"/>
                </a:solidFill>
                <a:latin typeface="Calibri"/>
                <a:cs typeface="Calibri"/>
              </a:rPr>
              <a:t>the embedded  logic in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smart </a:t>
            </a:r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contracts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to  automate business</a:t>
            </a:r>
            <a:r>
              <a:rPr sz="2400" spc="-1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441958"/>
            <a:r>
              <a:rPr sz="2400" spc="-20" dirty="0">
                <a:solidFill>
                  <a:srgbClr val="5F5F5F"/>
                </a:solidFill>
                <a:latin typeface="Calibri"/>
                <a:cs typeface="Calibri"/>
              </a:rPr>
              <a:t>across </a:t>
            </a:r>
            <a:r>
              <a:rPr sz="2400" spc="-10" dirty="0">
                <a:solidFill>
                  <a:srgbClr val="5F5F5F"/>
                </a:solidFill>
                <a:latin typeface="Calibri"/>
                <a:cs typeface="Calibri"/>
              </a:rPr>
              <a:t>your network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7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3352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How is </a:t>
            </a:r>
            <a:r>
              <a:rPr spc="-20" dirty="0">
                <a:solidFill>
                  <a:srgbClr val="095A82"/>
                </a:solidFill>
              </a:rPr>
              <a:t>Hyperledger </a:t>
            </a:r>
            <a:r>
              <a:rPr spc="-10" dirty="0">
                <a:solidFill>
                  <a:srgbClr val="095A82"/>
                </a:solidFill>
              </a:rPr>
              <a:t>different from other</a:t>
            </a:r>
            <a:r>
              <a:rPr spc="34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Blockchain</a:t>
            </a:r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53719" y="3277109"/>
          <a:ext cx="16388080" cy="5486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7020"/>
                <a:gridCol w="4097020"/>
                <a:gridCol w="4097020"/>
                <a:gridCol w="4097020"/>
              </a:tblGrid>
              <a:tr h="74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Characteristics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Bitcoin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Ethereum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80B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Hyperledger</a:t>
                      </a:r>
                      <a:r>
                        <a:rPr sz="32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Fabric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80B8"/>
                    </a:solidFill>
                  </a:tcPr>
                </a:tc>
              </a:tr>
              <a:tr h="103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Cryptocurrency</a:t>
                      </a:r>
                      <a:r>
                        <a:rPr sz="2800" b="1" spc="-5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required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bitcoin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419734" marR="326390" indent="-838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ether,</a:t>
                      </a:r>
                      <a:r>
                        <a:rPr sz="2800" spc="-6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user-created  cryptocurrencies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</a:tr>
              <a:tr h="741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public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public or permissioned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permissioned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</a:tr>
              <a:tr h="741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b="1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Transactions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anonymous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anonymous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800" spc="-2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private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Public </a:t>
                      </a:r>
                      <a:r>
                        <a:rPr sz="280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confidential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b="1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Consensus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Proof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800" spc="-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work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Proof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800" spc="-4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work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PBFT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</a:tr>
              <a:tr h="741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b="1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Smart</a:t>
                      </a:r>
                      <a:r>
                        <a:rPr sz="2800" b="1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contracts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yes(Solidity,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Serpent,</a:t>
                      </a:r>
                      <a:r>
                        <a:rPr sz="2800" spc="-2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LLL)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yes(chaincode)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E6"/>
                    </a:solidFill>
                  </a:tcPr>
                </a:tc>
              </a:tr>
              <a:tr h="741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2278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Hyperledger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r>
              <a:rPr spc="13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Capabilities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50453" y="2951988"/>
            <a:ext cx="3810" cy="3291840"/>
          </a:xfrm>
          <a:custGeom>
            <a:avLst/>
            <a:gdLst/>
            <a:ahLst/>
            <a:cxnLst/>
            <a:rect l="l" t="t" r="r" b="b"/>
            <a:pathLst>
              <a:path w="1904" h="1645920">
                <a:moveTo>
                  <a:pt x="0" y="1645919"/>
                </a:moveTo>
                <a:lnTo>
                  <a:pt x="1650" y="0"/>
                </a:lnTo>
              </a:path>
            </a:pathLst>
          </a:custGeom>
          <a:ln w="198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8947405" y="6201155"/>
            <a:ext cx="3810" cy="2721610"/>
          </a:xfrm>
          <a:custGeom>
            <a:avLst/>
            <a:gdLst/>
            <a:ahLst/>
            <a:cxnLst/>
            <a:rect l="l" t="t" r="r" b="b"/>
            <a:pathLst>
              <a:path w="1904" h="1360804">
                <a:moveTo>
                  <a:pt x="0" y="1360258"/>
                </a:moveTo>
                <a:lnTo>
                  <a:pt x="1650" y="0"/>
                </a:lnTo>
              </a:path>
            </a:pathLst>
          </a:custGeom>
          <a:ln w="198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8011668" y="4396740"/>
            <a:ext cx="1018540" cy="152400"/>
          </a:xfrm>
          <a:custGeom>
            <a:avLst/>
            <a:gdLst/>
            <a:ahLst/>
            <a:cxnLst/>
            <a:rect l="l" t="t" r="r" b="b"/>
            <a:pathLst>
              <a:path w="5092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509270" h="76200">
                <a:moveTo>
                  <a:pt x="470788" y="0"/>
                </a:moveTo>
                <a:lnTo>
                  <a:pt x="455941" y="2988"/>
                </a:lnTo>
                <a:lnTo>
                  <a:pt x="443833" y="11144"/>
                </a:lnTo>
                <a:lnTo>
                  <a:pt x="435677" y="23252"/>
                </a:lnTo>
                <a:lnTo>
                  <a:pt x="432688" y="38100"/>
                </a:lnTo>
                <a:lnTo>
                  <a:pt x="435677" y="52947"/>
                </a:lnTo>
                <a:lnTo>
                  <a:pt x="443833" y="65055"/>
                </a:lnTo>
                <a:lnTo>
                  <a:pt x="455941" y="73211"/>
                </a:lnTo>
                <a:lnTo>
                  <a:pt x="470788" y="76200"/>
                </a:lnTo>
                <a:lnTo>
                  <a:pt x="485582" y="73211"/>
                </a:lnTo>
                <a:lnTo>
                  <a:pt x="497697" y="65055"/>
                </a:lnTo>
                <a:lnTo>
                  <a:pt x="505882" y="52947"/>
                </a:lnTo>
                <a:lnTo>
                  <a:pt x="506883" y="48006"/>
                </a:lnTo>
                <a:lnTo>
                  <a:pt x="470788" y="48006"/>
                </a:lnTo>
                <a:lnTo>
                  <a:pt x="470788" y="28193"/>
                </a:lnTo>
                <a:lnTo>
                  <a:pt x="506883" y="28193"/>
                </a:lnTo>
                <a:lnTo>
                  <a:pt x="505882" y="23252"/>
                </a:lnTo>
                <a:lnTo>
                  <a:pt x="497697" y="11144"/>
                </a:lnTo>
                <a:lnTo>
                  <a:pt x="485582" y="2988"/>
                </a:lnTo>
                <a:lnTo>
                  <a:pt x="470788" y="0"/>
                </a:lnTo>
                <a:close/>
              </a:path>
              <a:path w="509270" h="76200">
                <a:moveTo>
                  <a:pt x="76200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3"/>
                </a:lnTo>
                <a:close/>
              </a:path>
              <a:path w="509270" h="76200">
                <a:moveTo>
                  <a:pt x="434682" y="28193"/>
                </a:moveTo>
                <a:lnTo>
                  <a:pt x="76200" y="28193"/>
                </a:lnTo>
                <a:lnTo>
                  <a:pt x="76200" y="48006"/>
                </a:lnTo>
                <a:lnTo>
                  <a:pt x="434682" y="48006"/>
                </a:lnTo>
                <a:lnTo>
                  <a:pt x="432688" y="38100"/>
                </a:lnTo>
                <a:lnTo>
                  <a:pt x="434682" y="28193"/>
                </a:lnTo>
                <a:close/>
              </a:path>
              <a:path w="509270" h="76200">
                <a:moveTo>
                  <a:pt x="506883" y="28193"/>
                </a:moveTo>
                <a:lnTo>
                  <a:pt x="470788" y="28193"/>
                </a:lnTo>
                <a:lnTo>
                  <a:pt x="470788" y="48006"/>
                </a:lnTo>
                <a:lnTo>
                  <a:pt x="506883" y="48006"/>
                </a:lnTo>
                <a:lnTo>
                  <a:pt x="508888" y="38100"/>
                </a:lnTo>
                <a:lnTo>
                  <a:pt x="506883" y="28193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8877300" y="2942844"/>
            <a:ext cx="990600" cy="154940"/>
          </a:xfrm>
          <a:custGeom>
            <a:avLst/>
            <a:gdLst/>
            <a:ahLst/>
            <a:cxnLst/>
            <a:rect l="l" t="t" r="r" b="b"/>
            <a:pathLst>
              <a:path w="495300" h="77469">
                <a:moveTo>
                  <a:pt x="419066" y="49357"/>
                </a:moveTo>
                <a:lnTo>
                  <a:pt x="418973" y="77469"/>
                </a:lnTo>
                <a:lnTo>
                  <a:pt x="475768" y="49402"/>
                </a:lnTo>
                <a:lnTo>
                  <a:pt x="431800" y="49402"/>
                </a:lnTo>
                <a:lnTo>
                  <a:pt x="419066" y="49357"/>
                </a:lnTo>
                <a:close/>
              </a:path>
              <a:path w="495300" h="77469">
                <a:moveTo>
                  <a:pt x="38226" y="0"/>
                </a:moveTo>
                <a:lnTo>
                  <a:pt x="23377" y="2915"/>
                </a:lnTo>
                <a:lnTo>
                  <a:pt x="11255" y="11033"/>
                </a:lnTo>
                <a:lnTo>
                  <a:pt x="3061" y="23127"/>
                </a:lnTo>
                <a:lnTo>
                  <a:pt x="0" y="37973"/>
                </a:lnTo>
                <a:lnTo>
                  <a:pt x="2915" y="52822"/>
                </a:lnTo>
                <a:lnTo>
                  <a:pt x="11033" y="64944"/>
                </a:lnTo>
                <a:lnTo>
                  <a:pt x="23127" y="73138"/>
                </a:lnTo>
                <a:lnTo>
                  <a:pt x="37973" y="76200"/>
                </a:lnTo>
                <a:lnTo>
                  <a:pt x="52822" y="73284"/>
                </a:lnTo>
                <a:lnTo>
                  <a:pt x="64944" y="65166"/>
                </a:lnTo>
                <a:lnTo>
                  <a:pt x="73138" y="53072"/>
                </a:lnTo>
                <a:lnTo>
                  <a:pt x="74156" y="48133"/>
                </a:lnTo>
                <a:lnTo>
                  <a:pt x="38100" y="48005"/>
                </a:lnTo>
                <a:lnTo>
                  <a:pt x="38100" y="28193"/>
                </a:lnTo>
                <a:lnTo>
                  <a:pt x="74230" y="28193"/>
                </a:lnTo>
                <a:lnTo>
                  <a:pt x="73284" y="23377"/>
                </a:lnTo>
                <a:lnTo>
                  <a:pt x="65166" y="11255"/>
                </a:lnTo>
                <a:lnTo>
                  <a:pt x="53072" y="3061"/>
                </a:lnTo>
                <a:lnTo>
                  <a:pt x="38226" y="0"/>
                </a:lnTo>
                <a:close/>
              </a:path>
              <a:path w="495300" h="77469">
                <a:moveTo>
                  <a:pt x="419132" y="29546"/>
                </a:moveTo>
                <a:lnTo>
                  <a:pt x="419066" y="49357"/>
                </a:lnTo>
                <a:lnTo>
                  <a:pt x="431800" y="49402"/>
                </a:lnTo>
                <a:lnTo>
                  <a:pt x="431800" y="29590"/>
                </a:lnTo>
                <a:lnTo>
                  <a:pt x="419132" y="29546"/>
                </a:lnTo>
                <a:close/>
              </a:path>
              <a:path w="495300" h="77469">
                <a:moveTo>
                  <a:pt x="419226" y="1269"/>
                </a:moveTo>
                <a:lnTo>
                  <a:pt x="419132" y="29546"/>
                </a:lnTo>
                <a:lnTo>
                  <a:pt x="431800" y="29590"/>
                </a:lnTo>
                <a:lnTo>
                  <a:pt x="431800" y="49402"/>
                </a:lnTo>
                <a:lnTo>
                  <a:pt x="475768" y="49402"/>
                </a:lnTo>
                <a:lnTo>
                  <a:pt x="495300" y="39750"/>
                </a:lnTo>
                <a:lnTo>
                  <a:pt x="419226" y="1269"/>
                </a:lnTo>
                <a:close/>
              </a:path>
              <a:path w="495300" h="77469">
                <a:moveTo>
                  <a:pt x="74255" y="28322"/>
                </a:moveTo>
                <a:lnTo>
                  <a:pt x="76200" y="38226"/>
                </a:lnTo>
                <a:lnTo>
                  <a:pt x="74156" y="48133"/>
                </a:lnTo>
                <a:lnTo>
                  <a:pt x="419066" y="49357"/>
                </a:lnTo>
                <a:lnTo>
                  <a:pt x="419132" y="29546"/>
                </a:lnTo>
                <a:lnTo>
                  <a:pt x="74255" y="28322"/>
                </a:lnTo>
                <a:close/>
              </a:path>
              <a:path w="495300" h="77469">
                <a:moveTo>
                  <a:pt x="38100" y="28193"/>
                </a:moveTo>
                <a:lnTo>
                  <a:pt x="38100" y="48005"/>
                </a:lnTo>
                <a:lnTo>
                  <a:pt x="74156" y="48133"/>
                </a:lnTo>
                <a:lnTo>
                  <a:pt x="76200" y="38226"/>
                </a:lnTo>
                <a:lnTo>
                  <a:pt x="74255" y="28322"/>
                </a:lnTo>
                <a:lnTo>
                  <a:pt x="38100" y="28193"/>
                </a:lnTo>
                <a:close/>
              </a:path>
              <a:path w="495300" h="77469">
                <a:moveTo>
                  <a:pt x="74230" y="28193"/>
                </a:moveTo>
                <a:lnTo>
                  <a:pt x="38100" y="28193"/>
                </a:lnTo>
                <a:lnTo>
                  <a:pt x="74255" y="28322"/>
                </a:lnTo>
                <a:lnTo>
                  <a:pt x="74230" y="28193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8011668" y="7365492"/>
            <a:ext cx="1018540" cy="152400"/>
          </a:xfrm>
          <a:custGeom>
            <a:avLst/>
            <a:gdLst/>
            <a:ahLst/>
            <a:cxnLst/>
            <a:rect l="l" t="t" r="r" b="b"/>
            <a:pathLst>
              <a:path w="50927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509270" h="76200">
                <a:moveTo>
                  <a:pt x="470788" y="0"/>
                </a:moveTo>
                <a:lnTo>
                  <a:pt x="455941" y="2988"/>
                </a:lnTo>
                <a:lnTo>
                  <a:pt x="443833" y="11144"/>
                </a:lnTo>
                <a:lnTo>
                  <a:pt x="435677" y="23252"/>
                </a:lnTo>
                <a:lnTo>
                  <a:pt x="432688" y="38099"/>
                </a:lnTo>
                <a:lnTo>
                  <a:pt x="435677" y="52947"/>
                </a:lnTo>
                <a:lnTo>
                  <a:pt x="443833" y="65055"/>
                </a:lnTo>
                <a:lnTo>
                  <a:pt x="455941" y="73211"/>
                </a:lnTo>
                <a:lnTo>
                  <a:pt x="470788" y="76199"/>
                </a:lnTo>
                <a:lnTo>
                  <a:pt x="485582" y="73211"/>
                </a:lnTo>
                <a:lnTo>
                  <a:pt x="497697" y="65055"/>
                </a:lnTo>
                <a:lnTo>
                  <a:pt x="505882" y="52947"/>
                </a:lnTo>
                <a:lnTo>
                  <a:pt x="506883" y="48005"/>
                </a:lnTo>
                <a:lnTo>
                  <a:pt x="470788" y="48005"/>
                </a:lnTo>
                <a:lnTo>
                  <a:pt x="470788" y="28193"/>
                </a:lnTo>
                <a:lnTo>
                  <a:pt x="506883" y="28193"/>
                </a:lnTo>
                <a:lnTo>
                  <a:pt x="505882" y="23252"/>
                </a:lnTo>
                <a:lnTo>
                  <a:pt x="497697" y="11144"/>
                </a:lnTo>
                <a:lnTo>
                  <a:pt x="485582" y="2988"/>
                </a:lnTo>
                <a:lnTo>
                  <a:pt x="470788" y="0"/>
                </a:lnTo>
                <a:close/>
              </a:path>
              <a:path w="509270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509270" h="76200">
                <a:moveTo>
                  <a:pt x="434682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434682" y="48005"/>
                </a:lnTo>
                <a:lnTo>
                  <a:pt x="432688" y="38099"/>
                </a:lnTo>
                <a:lnTo>
                  <a:pt x="434682" y="28193"/>
                </a:lnTo>
                <a:close/>
              </a:path>
              <a:path w="509270" h="76200">
                <a:moveTo>
                  <a:pt x="506883" y="28193"/>
                </a:moveTo>
                <a:lnTo>
                  <a:pt x="470788" y="28193"/>
                </a:lnTo>
                <a:lnTo>
                  <a:pt x="470788" y="48005"/>
                </a:lnTo>
                <a:lnTo>
                  <a:pt x="506883" y="48005"/>
                </a:lnTo>
                <a:lnTo>
                  <a:pt x="508888" y="38099"/>
                </a:lnTo>
                <a:lnTo>
                  <a:pt x="506883" y="28193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8877300" y="5853684"/>
            <a:ext cx="990600" cy="154940"/>
          </a:xfrm>
          <a:custGeom>
            <a:avLst/>
            <a:gdLst/>
            <a:ahLst/>
            <a:cxnLst/>
            <a:rect l="l" t="t" r="r" b="b"/>
            <a:pathLst>
              <a:path w="495300" h="77469">
                <a:moveTo>
                  <a:pt x="419066" y="49357"/>
                </a:moveTo>
                <a:lnTo>
                  <a:pt x="418973" y="77469"/>
                </a:lnTo>
                <a:lnTo>
                  <a:pt x="475577" y="49402"/>
                </a:lnTo>
                <a:lnTo>
                  <a:pt x="431800" y="49402"/>
                </a:lnTo>
                <a:lnTo>
                  <a:pt x="419066" y="49357"/>
                </a:lnTo>
                <a:close/>
              </a:path>
              <a:path w="495300" h="77469">
                <a:moveTo>
                  <a:pt x="38226" y="0"/>
                </a:moveTo>
                <a:lnTo>
                  <a:pt x="23377" y="2915"/>
                </a:lnTo>
                <a:lnTo>
                  <a:pt x="11255" y="11033"/>
                </a:lnTo>
                <a:lnTo>
                  <a:pt x="3061" y="23127"/>
                </a:lnTo>
                <a:lnTo>
                  <a:pt x="0" y="37972"/>
                </a:lnTo>
                <a:lnTo>
                  <a:pt x="2915" y="52822"/>
                </a:lnTo>
                <a:lnTo>
                  <a:pt x="11033" y="64944"/>
                </a:lnTo>
                <a:lnTo>
                  <a:pt x="23127" y="73138"/>
                </a:lnTo>
                <a:lnTo>
                  <a:pt x="37973" y="76200"/>
                </a:lnTo>
                <a:lnTo>
                  <a:pt x="52822" y="73284"/>
                </a:lnTo>
                <a:lnTo>
                  <a:pt x="64944" y="65166"/>
                </a:lnTo>
                <a:lnTo>
                  <a:pt x="73138" y="53072"/>
                </a:lnTo>
                <a:lnTo>
                  <a:pt x="74156" y="48133"/>
                </a:lnTo>
                <a:lnTo>
                  <a:pt x="38100" y="48006"/>
                </a:lnTo>
                <a:lnTo>
                  <a:pt x="38100" y="28193"/>
                </a:lnTo>
                <a:lnTo>
                  <a:pt x="74230" y="28193"/>
                </a:lnTo>
                <a:lnTo>
                  <a:pt x="73284" y="23377"/>
                </a:lnTo>
                <a:lnTo>
                  <a:pt x="65166" y="11255"/>
                </a:lnTo>
                <a:lnTo>
                  <a:pt x="53072" y="3061"/>
                </a:lnTo>
                <a:lnTo>
                  <a:pt x="38226" y="0"/>
                </a:lnTo>
                <a:close/>
              </a:path>
              <a:path w="495300" h="77469">
                <a:moveTo>
                  <a:pt x="419132" y="29546"/>
                </a:moveTo>
                <a:lnTo>
                  <a:pt x="419066" y="49357"/>
                </a:lnTo>
                <a:lnTo>
                  <a:pt x="431800" y="49402"/>
                </a:lnTo>
                <a:lnTo>
                  <a:pt x="431800" y="29590"/>
                </a:lnTo>
                <a:lnTo>
                  <a:pt x="419132" y="29546"/>
                </a:lnTo>
                <a:close/>
              </a:path>
              <a:path w="495300" h="77469">
                <a:moveTo>
                  <a:pt x="419226" y="1269"/>
                </a:moveTo>
                <a:lnTo>
                  <a:pt x="419132" y="29546"/>
                </a:lnTo>
                <a:lnTo>
                  <a:pt x="431800" y="29590"/>
                </a:lnTo>
                <a:lnTo>
                  <a:pt x="431800" y="49402"/>
                </a:lnTo>
                <a:lnTo>
                  <a:pt x="475577" y="49402"/>
                </a:lnTo>
                <a:lnTo>
                  <a:pt x="495300" y="39624"/>
                </a:lnTo>
                <a:lnTo>
                  <a:pt x="419226" y="1269"/>
                </a:lnTo>
                <a:close/>
              </a:path>
              <a:path w="495300" h="77469">
                <a:moveTo>
                  <a:pt x="74255" y="28322"/>
                </a:moveTo>
                <a:lnTo>
                  <a:pt x="76200" y="38226"/>
                </a:lnTo>
                <a:lnTo>
                  <a:pt x="74156" y="48133"/>
                </a:lnTo>
                <a:lnTo>
                  <a:pt x="419066" y="49357"/>
                </a:lnTo>
                <a:lnTo>
                  <a:pt x="419132" y="29546"/>
                </a:lnTo>
                <a:lnTo>
                  <a:pt x="74255" y="28322"/>
                </a:lnTo>
                <a:close/>
              </a:path>
              <a:path w="495300" h="77469">
                <a:moveTo>
                  <a:pt x="38100" y="28193"/>
                </a:moveTo>
                <a:lnTo>
                  <a:pt x="38100" y="48006"/>
                </a:lnTo>
                <a:lnTo>
                  <a:pt x="74156" y="48133"/>
                </a:lnTo>
                <a:lnTo>
                  <a:pt x="76200" y="38226"/>
                </a:lnTo>
                <a:lnTo>
                  <a:pt x="74255" y="28322"/>
                </a:lnTo>
                <a:lnTo>
                  <a:pt x="38100" y="28193"/>
                </a:lnTo>
                <a:close/>
              </a:path>
              <a:path w="495300" h="77469">
                <a:moveTo>
                  <a:pt x="74230" y="28193"/>
                </a:moveTo>
                <a:lnTo>
                  <a:pt x="38100" y="28193"/>
                </a:lnTo>
                <a:lnTo>
                  <a:pt x="74255" y="28322"/>
                </a:lnTo>
                <a:lnTo>
                  <a:pt x="74230" y="28193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942035" y="1844044"/>
            <a:ext cx="13257530" cy="929742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5400">
              <a:spcBef>
                <a:spcPts val="610"/>
              </a:spcBef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Hyperledger Fabric delivers the following blockchain network</a:t>
            </a:r>
            <a:r>
              <a:rPr sz="2800" b="1" spc="-408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capabilities:</a:t>
            </a:r>
            <a:endParaRPr sz="2800">
              <a:latin typeface="Calibri"/>
              <a:cs typeface="Calibri"/>
            </a:endParaRPr>
          </a:p>
          <a:p>
            <a:pPr marR="10160" algn="r">
              <a:spcBef>
                <a:spcPts val="360"/>
              </a:spcBef>
            </a:pPr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Identity</a:t>
            </a:r>
            <a:r>
              <a:rPr sz="2400" b="1" spc="-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95A82"/>
                </a:solidFill>
                <a:latin typeface="Calibri"/>
                <a:cs typeface="Calibri"/>
              </a:rPr>
              <a:t>Management: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6206" y="2692147"/>
            <a:ext cx="407670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 marR="10160">
              <a:spcBef>
                <a:spcPts val="190"/>
              </a:spcBef>
            </a:pP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Manages user IDs and authenticates all  participants on the</a:t>
            </a:r>
            <a:r>
              <a:rPr sz="20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6631" y="3904741"/>
            <a:ext cx="4616450" cy="101656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25400" marR="10160" indent="1118870" algn="r">
              <a:lnSpc>
                <a:spcPct val="100899"/>
              </a:lnSpc>
              <a:spcBef>
                <a:spcPts val="170"/>
              </a:spcBef>
            </a:pP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Privacy</a:t>
            </a:r>
            <a:r>
              <a:rPr sz="2400" b="1" spc="-90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and confidentiality: </a:t>
            </a:r>
            <a:r>
              <a:rPr sz="2400" b="1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Enables confidential transactions, to</a:t>
            </a:r>
            <a:r>
              <a:rPr sz="2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coexist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 on the same permissioned</a:t>
            </a:r>
            <a:r>
              <a:rPr sz="20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16207" y="5287264"/>
            <a:ext cx="5612130" cy="126957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lnSpc>
                <a:spcPts val="2710"/>
              </a:lnSpc>
              <a:spcBef>
                <a:spcPts val="200"/>
              </a:spcBef>
            </a:pPr>
            <a:r>
              <a:rPr sz="2400" b="1" spc="-20" dirty="0">
                <a:solidFill>
                  <a:srgbClr val="F19C13"/>
                </a:solidFill>
                <a:latin typeface="Calibri"/>
                <a:cs typeface="Calibri"/>
              </a:rPr>
              <a:t>Efficient</a:t>
            </a:r>
            <a:r>
              <a:rPr sz="2400" b="1" spc="-4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processing: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ts val="2230"/>
              </a:lnSpc>
            </a:pP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Transaction execution is separated from</a:t>
            </a:r>
            <a:r>
              <a:rPr sz="20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transaction</a:t>
            </a:r>
            <a:endParaRPr sz="2000">
              <a:latin typeface="Calibri"/>
              <a:cs typeface="Calibri"/>
            </a:endParaRPr>
          </a:p>
          <a:p>
            <a:pPr marL="25400" marR="10160"/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ordering and commitment which increases processing  efficiency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7275" y="6611562"/>
            <a:ext cx="5698490" cy="1511952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548890">
              <a:spcBef>
                <a:spcPts val="1010"/>
              </a:spcBef>
            </a:pP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Chaincode</a:t>
            </a:r>
            <a:r>
              <a:rPr sz="2400" b="1" spc="10" dirty="0">
                <a:solidFill>
                  <a:srgbClr val="9CB95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functionality:</a:t>
            </a:r>
            <a:endParaRPr sz="2400">
              <a:latin typeface="Calibri"/>
              <a:cs typeface="Calibri"/>
            </a:endParaRPr>
          </a:p>
          <a:p>
            <a:pPr marL="25400" marR="10160" indent="777240" algn="r">
              <a:spcBef>
                <a:spcPts val="670"/>
              </a:spcBef>
            </a:pP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Encode logic that is invoked by specific types of  transactions on the channel. System</a:t>
            </a:r>
            <a:r>
              <a:rPr sz="2000" spc="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chaincode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defines  operating parameters for the entire</a:t>
            </a:r>
            <a:r>
              <a:rPr sz="2000" spc="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channel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72470" y="2325598"/>
            <a:ext cx="1396008" cy="139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10041634" y="2494788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20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/>
          <p:nvPr/>
        </p:nvSpPr>
        <p:spPr>
          <a:xfrm>
            <a:off x="10041634" y="2494788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 txBox="1"/>
          <p:nvPr/>
        </p:nvSpPr>
        <p:spPr>
          <a:xfrm>
            <a:off x="10367770" y="2764180"/>
            <a:ext cx="41148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17206" y="3770350"/>
            <a:ext cx="1396008" cy="139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3" name="object 23"/>
          <p:cNvSpPr/>
          <p:nvPr/>
        </p:nvSpPr>
        <p:spPr>
          <a:xfrm>
            <a:off x="6786370" y="393954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4" name="object 24"/>
          <p:cNvSpPr/>
          <p:nvPr/>
        </p:nvSpPr>
        <p:spPr>
          <a:xfrm>
            <a:off x="6786370" y="393954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5" name="object 25"/>
          <p:cNvSpPr txBox="1"/>
          <p:nvPr/>
        </p:nvSpPr>
        <p:spPr>
          <a:xfrm>
            <a:off x="7113522" y="4210812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72470" y="5245582"/>
            <a:ext cx="1396008" cy="139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7" name="object 27"/>
          <p:cNvSpPr/>
          <p:nvPr/>
        </p:nvSpPr>
        <p:spPr>
          <a:xfrm>
            <a:off x="10041634" y="541477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8" name="object 28"/>
          <p:cNvSpPr/>
          <p:nvPr/>
        </p:nvSpPr>
        <p:spPr>
          <a:xfrm>
            <a:off x="10041634" y="541477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9" name="object 29"/>
          <p:cNvSpPr txBox="1"/>
          <p:nvPr/>
        </p:nvSpPr>
        <p:spPr>
          <a:xfrm>
            <a:off x="10367770" y="5684774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17206" y="6739128"/>
            <a:ext cx="1396008" cy="139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1" name="object 31"/>
          <p:cNvSpPr/>
          <p:nvPr/>
        </p:nvSpPr>
        <p:spPr>
          <a:xfrm>
            <a:off x="6786370" y="6908292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699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399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699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2" name="object 32"/>
          <p:cNvSpPr/>
          <p:nvPr/>
        </p:nvSpPr>
        <p:spPr>
          <a:xfrm>
            <a:off x="6786370" y="6908292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699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79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699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399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3" name="object 33"/>
          <p:cNvSpPr txBox="1"/>
          <p:nvPr/>
        </p:nvSpPr>
        <p:spPr>
          <a:xfrm>
            <a:off x="7113522" y="7180580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77300" y="8843771"/>
            <a:ext cx="990600" cy="156210"/>
          </a:xfrm>
          <a:custGeom>
            <a:avLst/>
            <a:gdLst/>
            <a:ahLst/>
            <a:cxnLst/>
            <a:rect l="l" t="t" r="r" b="b"/>
            <a:pathLst>
              <a:path w="495300" h="78104">
                <a:moveTo>
                  <a:pt x="419066" y="49333"/>
                </a:moveTo>
                <a:lnTo>
                  <a:pt x="418973" y="77520"/>
                </a:lnTo>
                <a:lnTo>
                  <a:pt x="475750" y="49377"/>
                </a:lnTo>
                <a:lnTo>
                  <a:pt x="431800" y="49377"/>
                </a:lnTo>
                <a:lnTo>
                  <a:pt x="419066" y="49333"/>
                </a:lnTo>
                <a:close/>
              </a:path>
              <a:path w="495300" h="78104">
                <a:moveTo>
                  <a:pt x="38226" y="0"/>
                </a:moveTo>
                <a:lnTo>
                  <a:pt x="23377" y="2941"/>
                </a:lnTo>
                <a:lnTo>
                  <a:pt x="11255" y="11064"/>
                </a:lnTo>
                <a:lnTo>
                  <a:pt x="3061" y="23145"/>
                </a:lnTo>
                <a:lnTo>
                  <a:pt x="0" y="37960"/>
                </a:lnTo>
                <a:lnTo>
                  <a:pt x="2915" y="52802"/>
                </a:lnTo>
                <a:lnTo>
                  <a:pt x="11033" y="64943"/>
                </a:lnTo>
                <a:lnTo>
                  <a:pt x="23127" y="73152"/>
                </a:lnTo>
                <a:lnTo>
                  <a:pt x="37973" y="76199"/>
                </a:lnTo>
                <a:lnTo>
                  <a:pt x="52822" y="73258"/>
                </a:lnTo>
                <a:lnTo>
                  <a:pt x="64944" y="65133"/>
                </a:lnTo>
                <a:lnTo>
                  <a:pt x="73138" y="53048"/>
                </a:lnTo>
                <a:lnTo>
                  <a:pt x="74153" y="48131"/>
                </a:lnTo>
                <a:lnTo>
                  <a:pt x="38100" y="48005"/>
                </a:lnTo>
                <a:lnTo>
                  <a:pt x="38100" y="28193"/>
                </a:lnTo>
                <a:lnTo>
                  <a:pt x="74228" y="28193"/>
                </a:lnTo>
                <a:lnTo>
                  <a:pt x="73284" y="23392"/>
                </a:lnTo>
                <a:lnTo>
                  <a:pt x="65166" y="11255"/>
                </a:lnTo>
                <a:lnTo>
                  <a:pt x="53072" y="3047"/>
                </a:lnTo>
                <a:lnTo>
                  <a:pt x="38226" y="0"/>
                </a:lnTo>
                <a:close/>
              </a:path>
              <a:path w="495300" h="78104">
                <a:moveTo>
                  <a:pt x="419132" y="29521"/>
                </a:moveTo>
                <a:lnTo>
                  <a:pt x="419066" y="49333"/>
                </a:lnTo>
                <a:lnTo>
                  <a:pt x="431800" y="49377"/>
                </a:lnTo>
                <a:lnTo>
                  <a:pt x="431800" y="29565"/>
                </a:lnTo>
                <a:lnTo>
                  <a:pt x="419132" y="29521"/>
                </a:lnTo>
                <a:close/>
              </a:path>
              <a:path w="495300" h="78104">
                <a:moveTo>
                  <a:pt x="419226" y="1320"/>
                </a:moveTo>
                <a:lnTo>
                  <a:pt x="419132" y="29521"/>
                </a:lnTo>
                <a:lnTo>
                  <a:pt x="431800" y="29565"/>
                </a:lnTo>
                <a:lnTo>
                  <a:pt x="431800" y="49377"/>
                </a:lnTo>
                <a:lnTo>
                  <a:pt x="475750" y="49377"/>
                </a:lnTo>
                <a:lnTo>
                  <a:pt x="495300" y="39687"/>
                </a:lnTo>
                <a:lnTo>
                  <a:pt x="419226" y="1320"/>
                </a:lnTo>
                <a:close/>
              </a:path>
              <a:path w="495300" h="78104">
                <a:moveTo>
                  <a:pt x="74253" y="28319"/>
                </a:moveTo>
                <a:lnTo>
                  <a:pt x="76200" y="38226"/>
                </a:lnTo>
                <a:lnTo>
                  <a:pt x="74153" y="48131"/>
                </a:lnTo>
                <a:lnTo>
                  <a:pt x="419066" y="49333"/>
                </a:lnTo>
                <a:lnTo>
                  <a:pt x="419132" y="29521"/>
                </a:lnTo>
                <a:lnTo>
                  <a:pt x="74253" y="28319"/>
                </a:lnTo>
                <a:close/>
              </a:path>
              <a:path w="495300" h="78104">
                <a:moveTo>
                  <a:pt x="38100" y="28193"/>
                </a:moveTo>
                <a:lnTo>
                  <a:pt x="38100" y="48005"/>
                </a:lnTo>
                <a:lnTo>
                  <a:pt x="74153" y="48131"/>
                </a:lnTo>
                <a:lnTo>
                  <a:pt x="76200" y="38226"/>
                </a:lnTo>
                <a:lnTo>
                  <a:pt x="74253" y="28319"/>
                </a:lnTo>
                <a:lnTo>
                  <a:pt x="38100" y="28193"/>
                </a:lnTo>
                <a:close/>
              </a:path>
              <a:path w="495300" h="78104">
                <a:moveTo>
                  <a:pt x="74228" y="28193"/>
                </a:moveTo>
                <a:lnTo>
                  <a:pt x="38100" y="28193"/>
                </a:lnTo>
                <a:lnTo>
                  <a:pt x="74253" y="28319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5" name="object 35"/>
          <p:cNvSpPr txBox="1"/>
          <p:nvPr/>
        </p:nvSpPr>
        <p:spPr>
          <a:xfrm>
            <a:off x="11316206" y="8262111"/>
            <a:ext cx="4826000" cy="9618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lnSpc>
                <a:spcPts val="2710"/>
              </a:lnSpc>
              <a:spcBef>
                <a:spcPts val="200"/>
              </a:spcBef>
            </a:pP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Modular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design: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ts val="2230"/>
              </a:lnSpc>
            </a:pP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Implements a modular architecture to</a:t>
            </a:r>
            <a:r>
              <a:rPr sz="20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provide</a:t>
            </a:r>
            <a:endParaRPr sz="2000">
              <a:latin typeface="Calibri"/>
              <a:cs typeface="Calibri"/>
            </a:endParaRPr>
          </a:p>
          <a:p>
            <a:pPr marL="25400"/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functional choice to network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designers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72470" y="8226552"/>
            <a:ext cx="1396008" cy="139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37"/>
          <p:cNvSpPr/>
          <p:nvPr/>
        </p:nvSpPr>
        <p:spPr>
          <a:xfrm>
            <a:off x="10041634" y="839571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5"/>
                </a:lnTo>
                <a:lnTo>
                  <a:pt x="132079" y="36412"/>
                </a:lnTo>
                <a:lnTo>
                  <a:pt x="94858" y="62724"/>
                </a:lnTo>
                <a:lnTo>
                  <a:pt x="62716" y="94868"/>
                </a:lnTo>
                <a:lnTo>
                  <a:pt x="36406" y="132091"/>
                </a:lnTo>
                <a:lnTo>
                  <a:pt x="16682" y="173639"/>
                </a:lnTo>
                <a:lnTo>
                  <a:pt x="4296" y="218760"/>
                </a:lnTo>
                <a:lnTo>
                  <a:pt x="0" y="266699"/>
                </a:lnTo>
                <a:lnTo>
                  <a:pt x="4296" y="314639"/>
                </a:lnTo>
                <a:lnTo>
                  <a:pt x="16682" y="359760"/>
                </a:lnTo>
                <a:lnTo>
                  <a:pt x="36406" y="401308"/>
                </a:lnTo>
                <a:lnTo>
                  <a:pt x="62716" y="438531"/>
                </a:lnTo>
                <a:lnTo>
                  <a:pt x="94858" y="470675"/>
                </a:lnTo>
                <a:lnTo>
                  <a:pt x="132080" y="496987"/>
                </a:lnTo>
                <a:lnTo>
                  <a:pt x="173629" y="516714"/>
                </a:lnTo>
                <a:lnTo>
                  <a:pt x="218753" y="529103"/>
                </a:lnTo>
                <a:lnTo>
                  <a:pt x="266700" y="533399"/>
                </a:lnTo>
                <a:lnTo>
                  <a:pt x="314646" y="529103"/>
                </a:lnTo>
                <a:lnTo>
                  <a:pt x="359770" y="516714"/>
                </a:lnTo>
                <a:lnTo>
                  <a:pt x="401320" y="496987"/>
                </a:lnTo>
                <a:lnTo>
                  <a:pt x="438541" y="470675"/>
                </a:lnTo>
                <a:lnTo>
                  <a:pt x="470683" y="438531"/>
                </a:lnTo>
                <a:lnTo>
                  <a:pt x="496993" y="401308"/>
                </a:lnTo>
                <a:lnTo>
                  <a:pt x="516717" y="359760"/>
                </a:lnTo>
                <a:lnTo>
                  <a:pt x="529103" y="314639"/>
                </a:lnTo>
                <a:lnTo>
                  <a:pt x="533400" y="266699"/>
                </a:lnTo>
                <a:lnTo>
                  <a:pt x="529103" y="218760"/>
                </a:lnTo>
                <a:lnTo>
                  <a:pt x="516717" y="173639"/>
                </a:lnTo>
                <a:lnTo>
                  <a:pt x="496993" y="132091"/>
                </a:lnTo>
                <a:lnTo>
                  <a:pt x="470683" y="94868"/>
                </a:lnTo>
                <a:lnTo>
                  <a:pt x="438541" y="62724"/>
                </a:lnTo>
                <a:lnTo>
                  <a:pt x="401319" y="36412"/>
                </a:lnTo>
                <a:lnTo>
                  <a:pt x="359770" y="16685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8" name="object 38"/>
          <p:cNvSpPr/>
          <p:nvPr/>
        </p:nvSpPr>
        <p:spPr>
          <a:xfrm>
            <a:off x="10041634" y="839571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699"/>
                </a:moveTo>
                <a:lnTo>
                  <a:pt x="4296" y="218760"/>
                </a:lnTo>
                <a:lnTo>
                  <a:pt x="16682" y="173639"/>
                </a:lnTo>
                <a:lnTo>
                  <a:pt x="36406" y="132091"/>
                </a:lnTo>
                <a:lnTo>
                  <a:pt x="62716" y="94868"/>
                </a:lnTo>
                <a:lnTo>
                  <a:pt x="94858" y="62724"/>
                </a:lnTo>
                <a:lnTo>
                  <a:pt x="132079" y="36412"/>
                </a:lnTo>
                <a:lnTo>
                  <a:pt x="173629" y="16685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5"/>
                </a:lnTo>
                <a:lnTo>
                  <a:pt x="401319" y="36412"/>
                </a:lnTo>
                <a:lnTo>
                  <a:pt x="438541" y="62724"/>
                </a:lnTo>
                <a:lnTo>
                  <a:pt x="470683" y="94868"/>
                </a:lnTo>
                <a:lnTo>
                  <a:pt x="496993" y="132091"/>
                </a:lnTo>
                <a:lnTo>
                  <a:pt x="516717" y="173639"/>
                </a:lnTo>
                <a:lnTo>
                  <a:pt x="529103" y="218760"/>
                </a:lnTo>
                <a:lnTo>
                  <a:pt x="533400" y="266699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399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9" name="object 39"/>
          <p:cNvSpPr txBox="1"/>
          <p:nvPr/>
        </p:nvSpPr>
        <p:spPr>
          <a:xfrm>
            <a:off x="10367770" y="8668104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94593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4" name="object 4"/>
          <p:cNvSpPr/>
          <p:nvPr/>
        </p:nvSpPr>
        <p:spPr>
          <a:xfrm>
            <a:off x="7257289" y="2944366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79"/>
                </a:lnTo>
                <a:lnTo>
                  <a:pt x="668527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7" y="596899"/>
                </a:lnTo>
                <a:lnTo>
                  <a:pt x="787907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5" name="object 5"/>
          <p:cNvSpPr txBox="1"/>
          <p:nvPr/>
        </p:nvSpPr>
        <p:spPr>
          <a:xfrm>
            <a:off x="7609840" y="3095651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6" name="object 6"/>
          <p:cNvSpPr/>
          <p:nvPr/>
        </p:nvSpPr>
        <p:spPr>
          <a:xfrm>
            <a:off x="9979153" y="2944366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79"/>
                </a:lnTo>
                <a:lnTo>
                  <a:pt x="668527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899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7"/>
          <p:cNvSpPr txBox="1"/>
          <p:nvPr/>
        </p:nvSpPr>
        <p:spPr>
          <a:xfrm>
            <a:off x="10331194" y="3095651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257289" y="4843270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668527" y="716280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7" y="596900"/>
                </a:lnTo>
                <a:lnTo>
                  <a:pt x="787907" y="119380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9" name="object 9"/>
          <p:cNvSpPr txBox="1"/>
          <p:nvPr/>
        </p:nvSpPr>
        <p:spPr>
          <a:xfrm>
            <a:off x="7609840" y="4994555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9979153" y="4843270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668527" y="716280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900"/>
                </a:lnTo>
                <a:lnTo>
                  <a:pt x="787908" y="119380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1" name="object 11"/>
          <p:cNvSpPr txBox="1"/>
          <p:nvPr/>
        </p:nvSpPr>
        <p:spPr>
          <a:xfrm>
            <a:off x="10331194" y="4994555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2" name="object 12"/>
          <p:cNvSpPr/>
          <p:nvPr/>
        </p:nvSpPr>
        <p:spPr>
          <a:xfrm>
            <a:off x="7257289" y="6739129"/>
            <a:ext cx="1576070" cy="1436370"/>
          </a:xfrm>
          <a:custGeom>
            <a:avLst/>
            <a:gdLst/>
            <a:ahLst/>
            <a:cxnLst/>
            <a:rect l="l" t="t" r="r" b="b"/>
            <a:pathLst>
              <a:path w="788035" h="718185">
                <a:moveTo>
                  <a:pt x="668273" y="0"/>
                </a:moveTo>
                <a:lnTo>
                  <a:pt x="119633" y="0"/>
                </a:lnTo>
                <a:lnTo>
                  <a:pt x="73080" y="9405"/>
                </a:lnTo>
                <a:lnTo>
                  <a:pt x="35051" y="35052"/>
                </a:lnTo>
                <a:lnTo>
                  <a:pt x="9405" y="73080"/>
                </a:lnTo>
                <a:lnTo>
                  <a:pt x="0" y="119634"/>
                </a:lnTo>
                <a:lnTo>
                  <a:pt x="0" y="598170"/>
                </a:lnTo>
                <a:lnTo>
                  <a:pt x="9405" y="644734"/>
                </a:lnTo>
                <a:lnTo>
                  <a:pt x="35051" y="682761"/>
                </a:lnTo>
                <a:lnTo>
                  <a:pt x="73080" y="708401"/>
                </a:lnTo>
                <a:lnTo>
                  <a:pt x="119633" y="717804"/>
                </a:lnTo>
                <a:lnTo>
                  <a:pt x="668273" y="717804"/>
                </a:lnTo>
                <a:lnTo>
                  <a:pt x="714827" y="708401"/>
                </a:lnTo>
                <a:lnTo>
                  <a:pt x="752855" y="682761"/>
                </a:lnTo>
                <a:lnTo>
                  <a:pt x="778502" y="644734"/>
                </a:lnTo>
                <a:lnTo>
                  <a:pt x="787907" y="598170"/>
                </a:lnTo>
                <a:lnTo>
                  <a:pt x="787907" y="119634"/>
                </a:lnTo>
                <a:lnTo>
                  <a:pt x="778502" y="73080"/>
                </a:lnTo>
                <a:lnTo>
                  <a:pt x="752855" y="35052"/>
                </a:lnTo>
                <a:lnTo>
                  <a:pt x="714827" y="9405"/>
                </a:lnTo>
                <a:lnTo>
                  <a:pt x="668273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3" name="object 13"/>
          <p:cNvSpPr/>
          <p:nvPr/>
        </p:nvSpPr>
        <p:spPr>
          <a:xfrm>
            <a:off x="9979153" y="6739129"/>
            <a:ext cx="1576070" cy="1436370"/>
          </a:xfrm>
          <a:custGeom>
            <a:avLst/>
            <a:gdLst/>
            <a:ahLst/>
            <a:cxnLst/>
            <a:rect l="l" t="t" r="r" b="b"/>
            <a:pathLst>
              <a:path w="788035" h="718185">
                <a:moveTo>
                  <a:pt x="668274" y="0"/>
                </a:moveTo>
                <a:lnTo>
                  <a:pt x="119634" y="0"/>
                </a:lnTo>
                <a:lnTo>
                  <a:pt x="73080" y="9405"/>
                </a:lnTo>
                <a:lnTo>
                  <a:pt x="35052" y="35052"/>
                </a:lnTo>
                <a:lnTo>
                  <a:pt x="9405" y="73080"/>
                </a:lnTo>
                <a:lnTo>
                  <a:pt x="0" y="119634"/>
                </a:lnTo>
                <a:lnTo>
                  <a:pt x="0" y="598170"/>
                </a:lnTo>
                <a:lnTo>
                  <a:pt x="9405" y="644734"/>
                </a:lnTo>
                <a:lnTo>
                  <a:pt x="35052" y="682761"/>
                </a:lnTo>
                <a:lnTo>
                  <a:pt x="73080" y="708401"/>
                </a:lnTo>
                <a:lnTo>
                  <a:pt x="119634" y="717804"/>
                </a:lnTo>
                <a:lnTo>
                  <a:pt x="668274" y="717804"/>
                </a:lnTo>
                <a:lnTo>
                  <a:pt x="714827" y="708401"/>
                </a:lnTo>
                <a:lnTo>
                  <a:pt x="752855" y="682761"/>
                </a:lnTo>
                <a:lnTo>
                  <a:pt x="778502" y="644734"/>
                </a:lnTo>
                <a:lnTo>
                  <a:pt x="787908" y="598170"/>
                </a:lnTo>
                <a:lnTo>
                  <a:pt x="787908" y="119634"/>
                </a:lnTo>
                <a:lnTo>
                  <a:pt x="778502" y="73080"/>
                </a:lnTo>
                <a:lnTo>
                  <a:pt x="752855" y="35052"/>
                </a:lnTo>
                <a:lnTo>
                  <a:pt x="714827" y="9405"/>
                </a:lnTo>
                <a:lnTo>
                  <a:pt x="668274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4" name="object 14"/>
          <p:cNvSpPr txBox="1"/>
          <p:nvPr/>
        </p:nvSpPr>
        <p:spPr>
          <a:xfrm>
            <a:off x="2804414" y="2921244"/>
            <a:ext cx="4124960" cy="1090040"/>
          </a:xfrm>
          <a:prstGeom prst="rect">
            <a:avLst/>
          </a:prstGeom>
        </p:spPr>
        <p:txBody>
          <a:bodyPr vert="horz" wrap="square" lIns="0" tIns="66038" rIns="0" bIns="0" rtlCol="0">
            <a:spAutoFit/>
          </a:bodyPr>
          <a:lstStyle/>
          <a:p>
            <a:pPr marR="10160" algn="r">
              <a:spcBef>
                <a:spcPts val="518"/>
              </a:spcBef>
            </a:pPr>
            <a:r>
              <a:rPr sz="2400" b="1" dirty="0">
                <a:solidFill>
                  <a:srgbClr val="095A82"/>
                </a:solidFill>
                <a:latin typeface="Calibri"/>
                <a:cs typeface="Calibri"/>
              </a:rPr>
              <a:t>Ass</a:t>
            </a:r>
            <a:r>
              <a:rPr sz="2400" b="1" spc="-30" dirty="0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095A82"/>
                </a:solidFill>
                <a:latin typeface="Calibri"/>
                <a:cs typeface="Calibri"/>
              </a:rPr>
              <a:t>ts:</a:t>
            </a:r>
            <a:endParaRPr sz="2400" dirty="0">
              <a:latin typeface="Calibri"/>
              <a:cs typeface="Calibri"/>
            </a:endParaRPr>
          </a:p>
          <a:p>
            <a:pPr marR="10160" algn="r">
              <a:spcBef>
                <a:spcPts val="250"/>
              </a:spcBef>
            </a:pP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Enable the exchange of monetary</a:t>
            </a:r>
            <a:r>
              <a:rPr sz="2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value</a:t>
            </a:r>
            <a:endParaRPr sz="2000" dirty="0">
              <a:latin typeface="Calibri"/>
              <a:cs typeface="Calibri"/>
            </a:endParaRPr>
          </a:p>
          <a:p>
            <a:pPr marR="10160" algn="r"/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over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network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5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46" name="object 15"/>
          <p:cNvSpPr txBox="1"/>
          <p:nvPr/>
        </p:nvSpPr>
        <p:spPr>
          <a:xfrm>
            <a:off x="938987" y="4822249"/>
            <a:ext cx="7545070" cy="385778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5400" marR="1530350" indent="4526280" algn="r">
              <a:lnSpc>
                <a:spcPct val="103000"/>
              </a:lnSpc>
              <a:spcBef>
                <a:spcPts val="420"/>
              </a:spcBef>
            </a:pP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ode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: 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Partitioned from transaction ordering,</a:t>
            </a:r>
            <a:r>
              <a:rPr sz="20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limiting</a:t>
            </a:r>
            <a:r>
              <a:rPr sz="2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the  required levels of trust and verification across</a:t>
            </a:r>
            <a:r>
              <a:rPr sz="2000" spc="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node</a:t>
            </a:r>
            <a:r>
              <a:rPr sz="20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types,  and optimizing network scalability and</a:t>
            </a:r>
            <a:r>
              <a:rPr sz="20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performance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R="1570990" algn="r">
              <a:lnSpc>
                <a:spcPts val="2010"/>
              </a:lnSpc>
            </a:pP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Ledger</a:t>
            </a:r>
            <a:r>
              <a:rPr sz="2400" b="1" spc="-4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Features:</a:t>
            </a:r>
            <a:endParaRPr sz="2400" dirty="0">
              <a:latin typeface="Calibri"/>
              <a:cs typeface="Calibri"/>
            </a:endParaRPr>
          </a:p>
          <a:p>
            <a:pPr marL="1954530">
              <a:tabLst>
                <a:tab pos="6695440" algn="l"/>
              </a:tabLst>
            </a:pP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ach</a:t>
            </a:r>
            <a:r>
              <a:rPr sz="20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l,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inclu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 S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Q</a:t>
            </a:r>
            <a:r>
              <a:rPr sz="2000" spc="10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r>
              <a:rPr sz="2000" spc="-2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like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	</a:t>
            </a:r>
            <a:r>
              <a:rPr sz="6400" b="1" spc="-2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6400" dirty="0">
              <a:latin typeface="Calibri"/>
              <a:cs typeface="Calibri"/>
            </a:endParaRPr>
          </a:p>
          <a:p>
            <a:pPr marR="1568450" algn="r"/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Encodes the entire transaction</a:t>
            </a:r>
            <a:r>
              <a:rPr sz="2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history</a:t>
            </a:r>
            <a:endParaRPr sz="2000" dirty="0">
              <a:latin typeface="Calibri"/>
              <a:cs typeface="Calibri"/>
            </a:endParaRPr>
          </a:p>
          <a:p>
            <a:pPr marR="1567180" algn="r"/>
            <a:r>
              <a:rPr sz="2000" spc="-10" dirty="0" smtClean="0">
                <a:solidFill>
                  <a:srgbClr val="7E7E7E"/>
                </a:solidFill>
                <a:latin typeface="Calibri"/>
                <a:cs typeface="Calibri"/>
              </a:rPr>
              <a:t>query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capability Privacy</a:t>
            </a:r>
            <a:r>
              <a:rPr sz="20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Calibri"/>
                <a:cs typeface="Calibri"/>
              </a:rPr>
              <a:t>through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7" name="object 16"/>
          <p:cNvSpPr txBox="1">
            <a:spLocks/>
          </p:cNvSpPr>
          <p:nvPr/>
        </p:nvSpPr>
        <p:spPr>
          <a:xfrm>
            <a:off x="10294618" y="3095651"/>
            <a:ext cx="6995162" cy="5109089"/>
          </a:xfrm>
          <a:prstGeom prst="rect">
            <a:avLst/>
          </a:prstGeom>
        </p:spPr>
        <p:txBody>
          <a:bodyPr vert="horz" wrap="square" lIns="0" tIns="66038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704338">
              <a:spcBef>
                <a:spcPts val="518"/>
              </a:spcBef>
            </a:pPr>
            <a:r>
              <a:rPr lang="en-IN" kern="0" spc="-10" dirty="0" smtClean="0">
                <a:solidFill>
                  <a:sysClr val="windowText" lastClr="000000"/>
                </a:solidFill>
              </a:rPr>
              <a:t>Channels:</a:t>
            </a:r>
          </a:p>
          <a:p>
            <a:pPr marL="1704338" marR="1377950">
              <a:spcBef>
                <a:spcPts val="250"/>
              </a:spcBef>
            </a:pP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Enable multi-lateral transactions with  the high degrees of privacy and  confidentiality</a:t>
            </a:r>
            <a:endParaRPr lang="en-IN" sz="2000" kern="0" dirty="0" smtClea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endParaRPr lang="en-IN" sz="2000" kern="0" dirty="0" smtClea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en-IN" sz="2000" kern="0" dirty="0" smtClea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704338"/>
            <a:r>
              <a:rPr lang="en-IN" kern="0" spc="-10" dirty="0" smtClean="0">
                <a:solidFill>
                  <a:srgbClr val="9CB955"/>
                </a:solidFill>
              </a:rPr>
              <a:t>Security </a:t>
            </a:r>
            <a:r>
              <a:rPr lang="en-IN" kern="0" dirty="0" smtClean="0">
                <a:solidFill>
                  <a:srgbClr val="9CB955"/>
                </a:solidFill>
              </a:rPr>
              <a:t>&amp; </a:t>
            </a:r>
            <a:r>
              <a:rPr lang="en-IN" kern="0" spc="-10" dirty="0" smtClean="0">
                <a:solidFill>
                  <a:srgbClr val="9CB955"/>
                </a:solidFill>
              </a:rPr>
              <a:t>Membership Services:</a:t>
            </a:r>
          </a:p>
          <a:p>
            <a:pPr marL="1704338" marR="10160">
              <a:spcBef>
                <a:spcPts val="250"/>
              </a:spcBef>
            </a:pP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In Permissioned membership participants know  that all transactions can </a:t>
            </a:r>
            <a:r>
              <a:rPr lang="en-IN" sz="2000" kern="0" dirty="0" smtClean="0">
                <a:solidFill>
                  <a:srgbClr val="7E7E7E"/>
                </a:solidFill>
                <a:latin typeface="Calibri"/>
                <a:cs typeface="Calibri"/>
              </a:rPr>
              <a:t>be 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detected and traced </a:t>
            </a:r>
            <a:r>
              <a:rPr lang="en-IN" sz="2000" kern="0" dirty="0" smtClean="0">
                <a:solidFill>
                  <a:srgbClr val="7E7E7E"/>
                </a:solidFill>
                <a:latin typeface="Calibri"/>
                <a:cs typeface="Calibri"/>
              </a:rPr>
              <a:t>by  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authorized regulators and auditors</a:t>
            </a:r>
            <a:endParaRPr lang="en-IN" sz="2000" kern="0" dirty="0" smtClea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endParaRPr lang="en-IN" sz="2000" kern="0" dirty="0" smtClea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en-IN" sz="2000" kern="0" dirty="0" smtClea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704338">
              <a:lnSpc>
                <a:spcPts val="810"/>
              </a:lnSpc>
            </a:pPr>
            <a:r>
              <a:rPr lang="en-IN" kern="0" spc="-10" dirty="0" smtClean="0">
                <a:solidFill>
                  <a:srgbClr val="AFC3C7"/>
                </a:solidFill>
              </a:rPr>
              <a:t>Consensus:</a:t>
            </a:r>
          </a:p>
          <a:p>
            <a:pPr marL="25400">
              <a:lnSpc>
                <a:spcPts val="5170"/>
              </a:lnSpc>
              <a:tabLst>
                <a:tab pos="1704338" algn="l"/>
              </a:tabLst>
            </a:pPr>
            <a:r>
              <a:rPr lang="en-IN" sz="9600" kern="0" spc="-14" baseline="-19965" dirty="0" smtClean="0">
                <a:solidFill>
                  <a:srgbClr val="FFFFFF"/>
                </a:solidFill>
              </a:rPr>
              <a:t>06	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a unique approach to consensus</a:t>
            </a:r>
            <a:r>
              <a:rPr lang="en-IN" sz="2000" kern="0" spc="-50" dirty="0" smtClean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enables</a:t>
            </a:r>
            <a:endParaRPr lang="en-IN" sz="2000" kern="0" dirty="0" smtClea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704338">
              <a:lnSpc>
                <a:spcPts val="1960"/>
              </a:lnSpc>
            </a:pP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the flexibility and scalability needed</a:t>
            </a:r>
            <a:r>
              <a:rPr lang="en-IN" sz="2000" kern="0" spc="-30" dirty="0" smtClean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endParaRPr lang="en-IN" sz="2000" kern="0" dirty="0" smtClea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704338"/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lang="en-IN" sz="2000" kern="0" spc="-20" dirty="0" smtClean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lang="en-IN" sz="2000" kern="0" spc="-10" dirty="0" smtClean="0">
                <a:solidFill>
                  <a:srgbClr val="7E7E7E"/>
                </a:solidFill>
                <a:latin typeface="Calibri"/>
                <a:cs typeface="Calibri"/>
              </a:rPr>
              <a:t>enterprise</a:t>
            </a:r>
            <a:endParaRPr lang="en-IN" sz="20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8" name="object 3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77203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Hyperledger </a:t>
            </a:r>
            <a:r>
              <a:rPr spc="-10" dirty="0">
                <a:solidFill>
                  <a:srgbClr val="095A82"/>
                </a:solidFill>
              </a:rPr>
              <a:t>Fabric</a:t>
            </a:r>
            <a:r>
              <a:rPr spc="14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7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41884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Participants </a:t>
            </a:r>
            <a:r>
              <a:rPr spc="-10" dirty="0">
                <a:solidFill>
                  <a:srgbClr val="095A82"/>
                </a:solidFill>
              </a:rPr>
              <a:t>in </a:t>
            </a:r>
            <a:r>
              <a:rPr spc="-20" dirty="0">
                <a:solidFill>
                  <a:srgbClr val="095A82"/>
                </a:solidFill>
              </a:rPr>
              <a:t>Hyperledger </a:t>
            </a:r>
            <a:r>
              <a:rPr spc="-10" dirty="0">
                <a:solidFill>
                  <a:srgbClr val="095A82"/>
                </a:solidFill>
              </a:rPr>
              <a:t>Blockchain</a:t>
            </a:r>
            <a:r>
              <a:rPr spc="38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Network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73552" y="1743455"/>
            <a:ext cx="11740896" cy="8543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5585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42035" y="648106"/>
            <a:ext cx="33312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Fabric</a:t>
            </a:r>
            <a:r>
              <a:rPr sz="5600" b="1" spc="-6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V0.6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48270" y="4154422"/>
            <a:ext cx="1231900" cy="1170940"/>
          </a:xfrm>
          <a:custGeom>
            <a:avLst/>
            <a:gdLst/>
            <a:ahLst/>
            <a:cxnLst/>
            <a:rect l="l" t="t" r="r" b="b"/>
            <a:pathLst>
              <a:path w="615950" h="585469">
                <a:moveTo>
                  <a:pt x="596264" y="0"/>
                </a:moveTo>
                <a:lnTo>
                  <a:pt x="19430" y="0"/>
                </a:lnTo>
                <a:lnTo>
                  <a:pt x="11465" y="1710"/>
                </a:lnTo>
                <a:lnTo>
                  <a:pt x="5334" y="6350"/>
                </a:lnTo>
                <a:lnTo>
                  <a:pt x="1393" y="13180"/>
                </a:lnTo>
                <a:lnTo>
                  <a:pt x="0" y="21462"/>
                </a:lnTo>
                <a:lnTo>
                  <a:pt x="0" y="565657"/>
                </a:lnTo>
                <a:lnTo>
                  <a:pt x="1393" y="573696"/>
                </a:lnTo>
                <a:lnTo>
                  <a:pt x="5334" y="579866"/>
                </a:lnTo>
                <a:lnTo>
                  <a:pt x="11465" y="583820"/>
                </a:lnTo>
                <a:lnTo>
                  <a:pt x="19430" y="585215"/>
                </a:lnTo>
                <a:lnTo>
                  <a:pt x="596264" y="585215"/>
                </a:lnTo>
                <a:lnTo>
                  <a:pt x="604230" y="583820"/>
                </a:lnTo>
                <a:lnTo>
                  <a:pt x="610362" y="579866"/>
                </a:lnTo>
                <a:lnTo>
                  <a:pt x="614302" y="573696"/>
                </a:lnTo>
                <a:lnTo>
                  <a:pt x="615696" y="565657"/>
                </a:lnTo>
                <a:lnTo>
                  <a:pt x="615696" y="21462"/>
                </a:lnTo>
                <a:lnTo>
                  <a:pt x="614302" y="13180"/>
                </a:lnTo>
                <a:lnTo>
                  <a:pt x="610362" y="6350"/>
                </a:lnTo>
                <a:lnTo>
                  <a:pt x="604230" y="1710"/>
                </a:lnTo>
                <a:lnTo>
                  <a:pt x="596264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9701783" y="4154422"/>
            <a:ext cx="1240790" cy="1170940"/>
          </a:xfrm>
          <a:custGeom>
            <a:avLst/>
            <a:gdLst/>
            <a:ahLst/>
            <a:cxnLst/>
            <a:rect l="l" t="t" r="r" b="b"/>
            <a:pathLst>
              <a:path w="620395" h="585469">
                <a:moveTo>
                  <a:pt x="598805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5657"/>
                </a:lnTo>
                <a:lnTo>
                  <a:pt x="1710" y="573696"/>
                </a:lnTo>
                <a:lnTo>
                  <a:pt x="6350" y="579866"/>
                </a:lnTo>
                <a:lnTo>
                  <a:pt x="13180" y="583820"/>
                </a:lnTo>
                <a:lnTo>
                  <a:pt x="21462" y="585215"/>
                </a:lnTo>
                <a:lnTo>
                  <a:pt x="598805" y="585215"/>
                </a:lnTo>
                <a:lnTo>
                  <a:pt x="607087" y="583820"/>
                </a:lnTo>
                <a:lnTo>
                  <a:pt x="613918" y="579866"/>
                </a:lnTo>
                <a:lnTo>
                  <a:pt x="618557" y="573696"/>
                </a:lnTo>
                <a:lnTo>
                  <a:pt x="620268" y="565657"/>
                </a:lnTo>
                <a:lnTo>
                  <a:pt x="620268" y="21462"/>
                </a:lnTo>
                <a:lnTo>
                  <a:pt x="618557" y="13180"/>
                </a:lnTo>
                <a:lnTo>
                  <a:pt x="613917" y="6350"/>
                </a:lnTo>
                <a:lnTo>
                  <a:pt x="607087" y="1710"/>
                </a:lnTo>
                <a:lnTo>
                  <a:pt x="598805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2664440" y="4154422"/>
            <a:ext cx="1244600" cy="1170940"/>
          </a:xfrm>
          <a:custGeom>
            <a:avLst/>
            <a:gdLst/>
            <a:ahLst/>
            <a:cxnLst/>
            <a:rect l="l" t="t" r="r" b="b"/>
            <a:pathLst>
              <a:path w="622300" h="585469">
                <a:moveTo>
                  <a:pt x="600328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5657"/>
                </a:lnTo>
                <a:lnTo>
                  <a:pt x="1710" y="573696"/>
                </a:lnTo>
                <a:lnTo>
                  <a:pt x="6350" y="579866"/>
                </a:lnTo>
                <a:lnTo>
                  <a:pt x="13180" y="583820"/>
                </a:lnTo>
                <a:lnTo>
                  <a:pt x="21462" y="585215"/>
                </a:lnTo>
                <a:lnTo>
                  <a:pt x="600328" y="585215"/>
                </a:lnTo>
                <a:lnTo>
                  <a:pt x="608611" y="583820"/>
                </a:lnTo>
                <a:lnTo>
                  <a:pt x="615441" y="579866"/>
                </a:lnTo>
                <a:lnTo>
                  <a:pt x="620081" y="573696"/>
                </a:lnTo>
                <a:lnTo>
                  <a:pt x="621791" y="565657"/>
                </a:lnTo>
                <a:lnTo>
                  <a:pt x="621791" y="21462"/>
                </a:lnTo>
                <a:lnTo>
                  <a:pt x="620081" y="13180"/>
                </a:lnTo>
                <a:lnTo>
                  <a:pt x="615441" y="6350"/>
                </a:lnTo>
                <a:lnTo>
                  <a:pt x="608611" y="1710"/>
                </a:lnTo>
                <a:lnTo>
                  <a:pt x="600328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3788665" y="4154422"/>
            <a:ext cx="1238250" cy="1170940"/>
          </a:xfrm>
          <a:custGeom>
            <a:avLst/>
            <a:gdLst/>
            <a:ahLst/>
            <a:cxnLst/>
            <a:rect l="l" t="t" r="r" b="b"/>
            <a:pathLst>
              <a:path w="619125" h="585469">
                <a:moveTo>
                  <a:pt x="597281" y="0"/>
                </a:moveTo>
                <a:lnTo>
                  <a:pt x="21462" y="0"/>
                </a:lnTo>
                <a:lnTo>
                  <a:pt x="13180" y="1710"/>
                </a:lnTo>
                <a:lnTo>
                  <a:pt x="6350" y="6350"/>
                </a:lnTo>
                <a:lnTo>
                  <a:pt x="1710" y="13180"/>
                </a:lnTo>
                <a:lnTo>
                  <a:pt x="0" y="21462"/>
                </a:lnTo>
                <a:lnTo>
                  <a:pt x="0" y="565657"/>
                </a:lnTo>
                <a:lnTo>
                  <a:pt x="1710" y="573696"/>
                </a:lnTo>
                <a:lnTo>
                  <a:pt x="6350" y="579866"/>
                </a:lnTo>
                <a:lnTo>
                  <a:pt x="13180" y="583820"/>
                </a:lnTo>
                <a:lnTo>
                  <a:pt x="21462" y="585215"/>
                </a:lnTo>
                <a:lnTo>
                  <a:pt x="597281" y="585215"/>
                </a:lnTo>
                <a:lnTo>
                  <a:pt x="605563" y="583820"/>
                </a:lnTo>
                <a:lnTo>
                  <a:pt x="612394" y="579866"/>
                </a:lnTo>
                <a:lnTo>
                  <a:pt x="617033" y="573696"/>
                </a:lnTo>
                <a:lnTo>
                  <a:pt x="618744" y="565657"/>
                </a:lnTo>
                <a:lnTo>
                  <a:pt x="618744" y="21462"/>
                </a:lnTo>
                <a:lnTo>
                  <a:pt x="617033" y="13180"/>
                </a:lnTo>
                <a:lnTo>
                  <a:pt x="612394" y="6350"/>
                </a:lnTo>
                <a:lnTo>
                  <a:pt x="605563" y="1710"/>
                </a:lnTo>
                <a:lnTo>
                  <a:pt x="597281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/>
          <p:nvPr/>
        </p:nvSpPr>
        <p:spPr>
          <a:xfrm>
            <a:off x="3066289" y="4227577"/>
            <a:ext cx="12104370" cy="676910"/>
          </a:xfrm>
          <a:custGeom>
            <a:avLst/>
            <a:gdLst/>
            <a:ahLst/>
            <a:cxnLst/>
            <a:rect l="l" t="t" r="r" b="b"/>
            <a:pathLst>
              <a:path w="6052184" h="338455">
                <a:moveTo>
                  <a:pt x="0" y="338328"/>
                </a:moveTo>
                <a:lnTo>
                  <a:pt x="6051804" y="338328"/>
                </a:lnTo>
                <a:lnTo>
                  <a:pt x="6051804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" name="object 17"/>
          <p:cNvSpPr/>
          <p:nvPr/>
        </p:nvSpPr>
        <p:spPr>
          <a:xfrm>
            <a:off x="3066288" y="4270247"/>
            <a:ext cx="12103608" cy="676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3822190" y="5830823"/>
            <a:ext cx="1618488" cy="527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3828288" y="5724145"/>
            <a:ext cx="332232" cy="213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/>
          <p:nvPr/>
        </p:nvSpPr>
        <p:spPr>
          <a:xfrm>
            <a:off x="3822190" y="4154422"/>
            <a:ext cx="1774188" cy="1783080"/>
          </a:xfrm>
          <a:custGeom>
            <a:avLst/>
            <a:gdLst/>
            <a:ahLst/>
            <a:cxnLst/>
            <a:rect l="l" t="t" r="r" b="b"/>
            <a:pathLst>
              <a:path w="887094" h="891539">
                <a:moveTo>
                  <a:pt x="785622" y="0"/>
                </a:moveTo>
                <a:lnTo>
                  <a:pt x="0" y="0"/>
                </a:lnTo>
                <a:lnTo>
                  <a:pt x="54002" y="11162"/>
                </a:lnTo>
                <a:lnTo>
                  <a:pt x="79692" y="33861"/>
                </a:lnTo>
                <a:lnTo>
                  <a:pt x="87475" y="56203"/>
                </a:lnTo>
                <a:lnTo>
                  <a:pt x="87675" y="63382"/>
                </a:lnTo>
                <a:lnTo>
                  <a:pt x="87756" y="795908"/>
                </a:lnTo>
                <a:lnTo>
                  <a:pt x="86866" y="810851"/>
                </a:lnTo>
                <a:lnTo>
                  <a:pt x="79200" y="843724"/>
                </a:lnTo>
                <a:lnTo>
                  <a:pt x="57271" y="876597"/>
                </a:lnTo>
                <a:lnTo>
                  <a:pt x="13589" y="891539"/>
                </a:lnTo>
                <a:lnTo>
                  <a:pt x="253365" y="891539"/>
                </a:lnTo>
                <a:lnTo>
                  <a:pt x="253365" y="889635"/>
                </a:lnTo>
                <a:lnTo>
                  <a:pt x="785622" y="889635"/>
                </a:lnTo>
                <a:lnTo>
                  <a:pt x="825299" y="881727"/>
                </a:lnTo>
                <a:lnTo>
                  <a:pt x="857488" y="860091"/>
                </a:lnTo>
                <a:lnTo>
                  <a:pt x="879080" y="827859"/>
                </a:lnTo>
                <a:lnTo>
                  <a:pt x="886968" y="788162"/>
                </a:lnTo>
                <a:lnTo>
                  <a:pt x="886968" y="103377"/>
                </a:lnTo>
                <a:lnTo>
                  <a:pt x="879080" y="63382"/>
                </a:lnTo>
                <a:lnTo>
                  <a:pt x="857488" y="30495"/>
                </a:lnTo>
                <a:lnTo>
                  <a:pt x="825299" y="8205"/>
                </a:lnTo>
                <a:lnTo>
                  <a:pt x="78562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/>
          <p:nvPr/>
        </p:nvSpPr>
        <p:spPr>
          <a:xfrm>
            <a:off x="4151376" y="4462270"/>
            <a:ext cx="1290320" cy="129286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5220" y="0"/>
                </a:moveTo>
                <a:lnTo>
                  <a:pt x="21462" y="0"/>
                </a:lnTo>
                <a:lnTo>
                  <a:pt x="13180" y="1680"/>
                </a:lnTo>
                <a:lnTo>
                  <a:pt x="6350" y="6111"/>
                </a:lnTo>
                <a:lnTo>
                  <a:pt x="1710" y="12376"/>
                </a:lnTo>
                <a:lnTo>
                  <a:pt x="0" y="19557"/>
                </a:lnTo>
                <a:lnTo>
                  <a:pt x="0" y="624713"/>
                </a:lnTo>
                <a:lnTo>
                  <a:pt x="1710" y="632995"/>
                </a:lnTo>
                <a:lnTo>
                  <a:pt x="6350" y="639826"/>
                </a:lnTo>
                <a:lnTo>
                  <a:pt x="13180" y="644465"/>
                </a:lnTo>
                <a:lnTo>
                  <a:pt x="21462" y="646176"/>
                </a:lnTo>
                <a:lnTo>
                  <a:pt x="625220" y="646176"/>
                </a:lnTo>
                <a:lnTo>
                  <a:pt x="632329" y="644465"/>
                </a:lnTo>
                <a:lnTo>
                  <a:pt x="638556" y="639826"/>
                </a:lnTo>
                <a:lnTo>
                  <a:pt x="642973" y="632995"/>
                </a:lnTo>
                <a:lnTo>
                  <a:pt x="644651" y="624713"/>
                </a:lnTo>
                <a:lnTo>
                  <a:pt x="644651" y="19557"/>
                </a:lnTo>
                <a:lnTo>
                  <a:pt x="642973" y="12376"/>
                </a:lnTo>
                <a:lnTo>
                  <a:pt x="638555" y="6111"/>
                </a:lnTo>
                <a:lnTo>
                  <a:pt x="632329" y="1680"/>
                </a:lnTo>
                <a:lnTo>
                  <a:pt x="6252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 txBox="1"/>
          <p:nvPr/>
        </p:nvSpPr>
        <p:spPr>
          <a:xfrm>
            <a:off x="4358132" y="4545330"/>
            <a:ext cx="873760" cy="101053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6400" b="1" spc="-10" dirty="0">
                <a:solidFill>
                  <a:srgbClr val="095A82"/>
                </a:solidFill>
                <a:latin typeface="Calibri"/>
                <a:cs typeface="Calibri"/>
              </a:rPr>
              <a:t>01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81800" y="5830823"/>
            <a:ext cx="1615440" cy="5273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4" name="object 24"/>
          <p:cNvSpPr/>
          <p:nvPr/>
        </p:nvSpPr>
        <p:spPr>
          <a:xfrm>
            <a:off x="6787895" y="5724145"/>
            <a:ext cx="329182" cy="2133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5" name="object 25"/>
          <p:cNvSpPr/>
          <p:nvPr/>
        </p:nvSpPr>
        <p:spPr>
          <a:xfrm>
            <a:off x="6781800" y="4154422"/>
            <a:ext cx="1774188" cy="178308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2881" y="11162"/>
                </a:lnTo>
                <a:lnTo>
                  <a:pt x="77962" y="33861"/>
                </a:lnTo>
                <a:lnTo>
                  <a:pt x="85492" y="56203"/>
                </a:lnTo>
                <a:lnTo>
                  <a:pt x="85658" y="63382"/>
                </a:lnTo>
                <a:lnTo>
                  <a:pt x="85725" y="795908"/>
                </a:lnTo>
                <a:lnTo>
                  <a:pt x="84853" y="810851"/>
                </a:lnTo>
                <a:lnTo>
                  <a:pt x="77231" y="843724"/>
                </a:lnTo>
                <a:lnTo>
                  <a:pt x="55346" y="876597"/>
                </a:lnTo>
                <a:lnTo>
                  <a:pt x="11684" y="891539"/>
                </a:lnTo>
                <a:lnTo>
                  <a:pt x="253364" y="891539"/>
                </a:lnTo>
                <a:lnTo>
                  <a:pt x="251460" y="889635"/>
                </a:lnTo>
                <a:lnTo>
                  <a:pt x="783589" y="889635"/>
                </a:lnTo>
                <a:lnTo>
                  <a:pt x="823638" y="881727"/>
                </a:lnTo>
                <a:lnTo>
                  <a:pt x="856519" y="860091"/>
                </a:lnTo>
                <a:lnTo>
                  <a:pt x="878780" y="827859"/>
                </a:lnTo>
                <a:lnTo>
                  <a:pt x="886967" y="788162"/>
                </a:lnTo>
                <a:lnTo>
                  <a:pt x="886967" y="103377"/>
                </a:lnTo>
                <a:lnTo>
                  <a:pt x="878780" y="63382"/>
                </a:lnTo>
                <a:lnTo>
                  <a:pt x="856519" y="30495"/>
                </a:lnTo>
                <a:lnTo>
                  <a:pt x="823638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6" name="object 26"/>
          <p:cNvSpPr/>
          <p:nvPr/>
        </p:nvSpPr>
        <p:spPr>
          <a:xfrm>
            <a:off x="7107934" y="4462270"/>
            <a:ext cx="1290320" cy="129286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5221" y="0"/>
                </a:moveTo>
                <a:lnTo>
                  <a:pt x="21462" y="0"/>
                </a:lnTo>
                <a:lnTo>
                  <a:pt x="13180" y="1680"/>
                </a:lnTo>
                <a:lnTo>
                  <a:pt x="6350" y="6111"/>
                </a:lnTo>
                <a:lnTo>
                  <a:pt x="1710" y="12376"/>
                </a:lnTo>
                <a:lnTo>
                  <a:pt x="0" y="19557"/>
                </a:lnTo>
                <a:lnTo>
                  <a:pt x="0" y="624713"/>
                </a:lnTo>
                <a:lnTo>
                  <a:pt x="1710" y="632995"/>
                </a:lnTo>
                <a:lnTo>
                  <a:pt x="6350" y="639826"/>
                </a:lnTo>
                <a:lnTo>
                  <a:pt x="13180" y="644465"/>
                </a:lnTo>
                <a:lnTo>
                  <a:pt x="21462" y="646176"/>
                </a:lnTo>
                <a:lnTo>
                  <a:pt x="625221" y="646176"/>
                </a:lnTo>
                <a:lnTo>
                  <a:pt x="633186" y="644465"/>
                </a:lnTo>
                <a:lnTo>
                  <a:pt x="639318" y="639826"/>
                </a:lnTo>
                <a:lnTo>
                  <a:pt x="643258" y="632995"/>
                </a:lnTo>
                <a:lnTo>
                  <a:pt x="644652" y="624713"/>
                </a:lnTo>
                <a:lnTo>
                  <a:pt x="644652" y="19557"/>
                </a:lnTo>
                <a:lnTo>
                  <a:pt x="643258" y="12376"/>
                </a:lnTo>
                <a:lnTo>
                  <a:pt x="639318" y="6111"/>
                </a:lnTo>
                <a:lnTo>
                  <a:pt x="633186" y="1680"/>
                </a:lnTo>
                <a:lnTo>
                  <a:pt x="62522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7" name="object 27"/>
          <p:cNvSpPr txBox="1"/>
          <p:nvPr/>
        </p:nvSpPr>
        <p:spPr>
          <a:xfrm>
            <a:off x="7314182" y="4478427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0D80B8"/>
                </a:solidFill>
                <a:latin typeface="Calibri"/>
                <a:cs typeface="Calibri"/>
              </a:rPr>
              <a:t>02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44456" y="5830823"/>
            <a:ext cx="1612392" cy="5273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9" name="object 29"/>
          <p:cNvSpPr/>
          <p:nvPr/>
        </p:nvSpPr>
        <p:spPr>
          <a:xfrm>
            <a:off x="9744456" y="5724145"/>
            <a:ext cx="332232" cy="213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0" name="object 30"/>
          <p:cNvSpPr/>
          <p:nvPr/>
        </p:nvSpPr>
        <p:spPr>
          <a:xfrm>
            <a:off x="9744456" y="4154422"/>
            <a:ext cx="1774188" cy="178308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3199" y="11162"/>
                </a:lnTo>
                <a:lnTo>
                  <a:pt x="78978" y="33861"/>
                </a:lnTo>
                <a:lnTo>
                  <a:pt x="87207" y="56203"/>
                </a:lnTo>
                <a:lnTo>
                  <a:pt x="87757" y="66293"/>
                </a:lnTo>
                <a:lnTo>
                  <a:pt x="87757" y="95631"/>
                </a:lnTo>
                <a:lnTo>
                  <a:pt x="85725" y="97536"/>
                </a:lnTo>
                <a:lnTo>
                  <a:pt x="85725" y="794004"/>
                </a:lnTo>
                <a:lnTo>
                  <a:pt x="87757" y="795908"/>
                </a:lnTo>
                <a:lnTo>
                  <a:pt x="85725" y="795908"/>
                </a:lnTo>
                <a:lnTo>
                  <a:pt x="84853" y="810851"/>
                </a:lnTo>
                <a:lnTo>
                  <a:pt x="77231" y="843724"/>
                </a:lnTo>
                <a:lnTo>
                  <a:pt x="55346" y="876597"/>
                </a:lnTo>
                <a:lnTo>
                  <a:pt x="11684" y="891539"/>
                </a:lnTo>
                <a:lnTo>
                  <a:pt x="253364" y="891539"/>
                </a:lnTo>
                <a:lnTo>
                  <a:pt x="251460" y="889635"/>
                </a:lnTo>
                <a:lnTo>
                  <a:pt x="783589" y="889635"/>
                </a:lnTo>
                <a:lnTo>
                  <a:pt x="823638" y="881727"/>
                </a:lnTo>
                <a:lnTo>
                  <a:pt x="856519" y="860091"/>
                </a:lnTo>
                <a:lnTo>
                  <a:pt x="878780" y="827859"/>
                </a:lnTo>
                <a:lnTo>
                  <a:pt x="886968" y="788162"/>
                </a:lnTo>
                <a:lnTo>
                  <a:pt x="886968" y="103377"/>
                </a:lnTo>
                <a:lnTo>
                  <a:pt x="878780" y="63382"/>
                </a:lnTo>
                <a:lnTo>
                  <a:pt x="856519" y="30495"/>
                </a:lnTo>
                <a:lnTo>
                  <a:pt x="823638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1" name="object 31"/>
          <p:cNvSpPr/>
          <p:nvPr/>
        </p:nvSpPr>
        <p:spPr>
          <a:xfrm>
            <a:off x="10067542" y="4462270"/>
            <a:ext cx="1290320" cy="1292860"/>
          </a:xfrm>
          <a:custGeom>
            <a:avLst/>
            <a:gdLst/>
            <a:ahLst/>
            <a:cxnLst/>
            <a:rect l="l" t="t" r="r" b="b"/>
            <a:pathLst>
              <a:path w="645160" h="646430">
                <a:moveTo>
                  <a:pt x="623188" y="0"/>
                </a:moveTo>
                <a:lnTo>
                  <a:pt x="19430" y="0"/>
                </a:lnTo>
                <a:lnTo>
                  <a:pt x="11465" y="1680"/>
                </a:lnTo>
                <a:lnTo>
                  <a:pt x="5334" y="6111"/>
                </a:lnTo>
                <a:lnTo>
                  <a:pt x="1393" y="12376"/>
                </a:lnTo>
                <a:lnTo>
                  <a:pt x="0" y="19557"/>
                </a:lnTo>
                <a:lnTo>
                  <a:pt x="0" y="624713"/>
                </a:lnTo>
                <a:lnTo>
                  <a:pt x="1393" y="632995"/>
                </a:lnTo>
                <a:lnTo>
                  <a:pt x="5334" y="639826"/>
                </a:lnTo>
                <a:lnTo>
                  <a:pt x="11465" y="644465"/>
                </a:lnTo>
                <a:lnTo>
                  <a:pt x="19430" y="646176"/>
                </a:lnTo>
                <a:lnTo>
                  <a:pt x="623188" y="646176"/>
                </a:lnTo>
                <a:lnTo>
                  <a:pt x="631471" y="644465"/>
                </a:lnTo>
                <a:lnTo>
                  <a:pt x="638301" y="639826"/>
                </a:lnTo>
                <a:lnTo>
                  <a:pt x="642941" y="632995"/>
                </a:lnTo>
                <a:lnTo>
                  <a:pt x="644651" y="624713"/>
                </a:lnTo>
                <a:lnTo>
                  <a:pt x="644651" y="19557"/>
                </a:lnTo>
                <a:lnTo>
                  <a:pt x="642941" y="12376"/>
                </a:lnTo>
                <a:lnTo>
                  <a:pt x="638301" y="6111"/>
                </a:lnTo>
                <a:lnTo>
                  <a:pt x="631471" y="1680"/>
                </a:lnTo>
                <a:lnTo>
                  <a:pt x="6231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2" name="object 32"/>
          <p:cNvSpPr txBox="1"/>
          <p:nvPr/>
        </p:nvSpPr>
        <p:spPr>
          <a:xfrm>
            <a:off x="10275568" y="4478427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F19C13"/>
                </a:solidFill>
                <a:latin typeface="Calibri"/>
                <a:cs typeface="Calibri"/>
              </a:rPr>
              <a:t>03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704065" y="5830823"/>
            <a:ext cx="1615438" cy="5273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4" name="object 34"/>
          <p:cNvSpPr/>
          <p:nvPr/>
        </p:nvSpPr>
        <p:spPr>
          <a:xfrm>
            <a:off x="12704065" y="5724145"/>
            <a:ext cx="335278" cy="21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5" name="object 35"/>
          <p:cNvSpPr/>
          <p:nvPr/>
        </p:nvSpPr>
        <p:spPr>
          <a:xfrm>
            <a:off x="12704064" y="4154422"/>
            <a:ext cx="1774188" cy="178308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783589" y="0"/>
                </a:moveTo>
                <a:lnTo>
                  <a:pt x="0" y="0"/>
                </a:lnTo>
                <a:lnTo>
                  <a:pt x="53199" y="11162"/>
                </a:lnTo>
                <a:lnTo>
                  <a:pt x="78978" y="33861"/>
                </a:lnTo>
                <a:lnTo>
                  <a:pt x="87207" y="56203"/>
                </a:lnTo>
                <a:lnTo>
                  <a:pt x="87756" y="66293"/>
                </a:lnTo>
                <a:lnTo>
                  <a:pt x="87756" y="795908"/>
                </a:lnTo>
                <a:lnTo>
                  <a:pt x="86836" y="810851"/>
                </a:lnTo>
                <a:lnTo>
                  <a:pt x="78962" y="843724"/>
                </a:lnTo>
                <a:lnTo>
                  <a:pt x="56467" y="876597"/>
                </a:lnTo>
                <a:lnTo>
                  <a:pt x="11683" y="891539"/>
                </a:lnTo>
                <a:lnTo>
                  <a:pt x="253364" y="891539"/>
                </a:lnTo>
                <a:lnTo>
                  <a:pt x="253364" y="889635"/>
                </a:lnTo>
                <a:lnTo>
                  <a:pt x="783589" y="889635"/>
                </a:lnTo>
                <a:lnTo>
                  <a:pt x="824442" y="881727"/>
                </a:lnTo>
                <a:lnTo>
                  <a:pt x="857234" y="860091"/>
                </a:lnTo>
                <a:lnTo>
                  <a:pt x="879048" y="827859"/>
                </a:lnTo>
                <a:lnTo>
                  <a:pt x="886967" y="788162"/>
                </a:lnTo>
                <a:lnTo>
                  <a:pt x="886967" y="103377"/>
                </a:lnTo>
                <a:lnTo>
                  <a:pt x="879048" y="63382"/>
                </a:lnTo>
                <a:lnTo>
                  <a:pt x="857234" y="30495"/>
                </a:lnTo>
                <a:lnTo>
                  <a:pt x="824442" y="8205"/>
                </a:lnTo>
                <a:lnTo>
                  <a:pt x="783589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6" name="object 36"/>
          <p:cNvSpPr/>
          <p:nvPr/>
        </p:nvSpPr>
        <p:spPr>
          <a:xfrm>
            <a:off x="13027152" y="4462270"/>
            <a:ext cx="1292860" cy="1292860"/>
          </a:xfrm>
          <a:custGeom>
            <a:avLst/>
            <a:gdLst/>
            <a:ahLst/>
            <a:cxnLst/>
            <a:rect l="l" t="t" r="r" b="b"/>
            <a:pathLst>
              <a:path w="646429" h="646430">
                <a:moveTo>
                  <a:pt x="624713" y="0"/>
                </a:moveTo>
                <a:lnTo>
                  <a:pt x="19557" y="0"/>
                </a:lnTo>
                <a:lnTo>
                  <a:pt x="12376" y="1680"/>
                </a:lnTo>
                <a:lnTo>
                  <a:pt x="6111" y="6111"/>
                </a:lnTo>
                <a:lnTo>
                  <a:pt x="1680" y="12376"/>
                </a:lnTo>
                <a:lnTo>
                  <a:pt x="0" y="19557"/>
                </a:lnTo>
                <a:lnTo>
                  <a:pt x="0" y="624713"/>
                </a:lnTo>
                <a:lnTo>
                  <a:pt x="1680" y="632995"/>
                </a:lnTo>
                <a:lnTo>
                  <a:pt x="6111" y="639826"/>
                </a:lnTo>
                <a:lnTo>
                  <a:pt x="12376" y="644465"/>
                </a:lnTo>
                <a:lnTo>
                  <a:pt x="19557" y="646176"/>
                </a:lnTo>
                <a:lnTo>
                  <a:pt x="624713" y="646176"/>
                </a:lnTo>
                <a:lnTo>
                  <a:pt x="632995" y="644465"/>
                </a:lnTo>
                <a:lnTo>
                  <a:pt x="639826" y="639826"/>
                </a:lnTo>
                <a:lnTo>
                  <a:pt x="644465" y="632995"/>
                </a:lnTo>
                <a:lnTo>
                  <a:pt x="646176" y="624713"/>
                </a:lnTo>
                <a:lnTo>
                  <a:pt x="646176" y="19557"/>
                </a:lnTo>
                <a:lnTo>
                  <a:pt x="644465" y="12376"/>
                </a:lnTo>
                <a:lnTo>
                  <a:pt x="639826" y="6111"/>
                </a:lnTo>
                <a:lnTo>
                  <a:pt x="632995" y="1680"/>
                </a:lnTo>
                <a:lnTo>
                  <a:pt x="62471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37"/>
          <p:cNvSpPr txBox="1"/>
          <p:nvPr/>
        </p:nvSpPr>
        <p:spPr>
          <a:xfrm>
            <a:off x="13236446" y="4478427"/>
            <a:ext cx="873760" cy="10118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6400" b="1" spc="-20" dirty="0">
                <a:solidFill>
                  <a:srgbClr val="9CB955"/>
                </a:solidFill>
                <a:latin typeface="Calibri"/>
                <a:cs typeface="Calibri"/>
              </a:rPr>
              <a:t>04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257035" y="6624829"/>
            <a:ext cx="273431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spc="-10" dirty="0">
                <a:solidFill>
                  <a:srgbClr val="0D80B8"/>
                </a:solidFill>
                <a:latin typeface="Calibri"/>
                <a:cs typeface="Calibri"/>
              </a:rPr>
              <a:t>Components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12690" y="6624829"/>
            <a:ext cx="139446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dirty="0">
                <a:solidFill>
                  <a:srgbClr val="095A82"/>
                </a:solidFill>
                <a:latin typeface="Calibri"/>
                <a:cs typeface="Calibri"/>
              </a:rPr>
              <a:t>Ac</a:t>
            </a:r>
            <a:r>
              <a:rPr sz="4000" b="1" spc="-50" dirty="0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sz="4000" b="1" dirty="0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sz="4000" b="1" spc="-60" dirty="0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sz="4000" b="1" dirty="0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76328" y="6624829"/>
            <a:ext cx="266446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spc="-20" dirty="0">
                <a:solidFill>
                  <a:srgbClr val="9CB955"/>
                </a:solidFill>
                <a:latin typeface="Calibri"/>
                <a:cs typeface="Calibri"/>
              </a:rPr>
              <a:t>Architecture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52788" y="6624828"/>
            <a:ext cx="2567940" cy="64120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4000" b="1" spc="-20" dirty="0">
                <a:solidFill>
                  <a:srgbClr val="F19C13"/>
                </a:solidFill>
                <a:latin typeface="Calibri"/>
                <a:cs typeface="Calibri"/>
              </a:rPr>
              <a:t>Interactions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06626" y="1931925"/>
            <a:ext cx="862076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Following are the constituents of Hyperledger Fabric</a:t>
            </a:r>
            <a:r>
              <a:rPr sz="2800" b="1" spc="-4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V0.6: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26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0894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Fabric:</a:t>
            </a:r>
            <a:r>
              <a:rPr spc="-5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Actors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3967" y="7363968"/>
            <a:ext cx="886966" cy="1097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3553967" y="8424670"/>
            <a:ext cx="886966" cy="1097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3553967" y="1871472"/>
            <a:ext cx="893062" cy="5586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440078" y="1919731"/>
            <a:ext cx="141224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30530" marR="10160" indent="-40640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latin typeface="Calibri"/>
                <a:cs typeface="Calibri"/>
              </a:rPr>
              <a:t>Bloc</a:t>
            </a:r>
            <a:r>
              <a:rPr sz="2400" b="1" spc="-50" dirty="0">
                <a:solidFill>
                  <a:srgbClr val="0D80B8"/>
                </a:solidFill>
                <a:latin typeface="Calibri"/>
                <a:cs typeface="Calibri"/>
              </a:rPr>
              <a:t>k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0D80B8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0D80B8"/>
                </a:solidFill>
                <a:latin typeface="Calibri"/>
                <a:cs typeface="Calibri"/>
              </a:rPr>
              <a:t>in  user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0078" y="3082291"/>
            <a:ext cx="141224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1920" marR="10160" indent="-97790">
              <a:spcBef>
                <a:spcPts val="200"/>
              </a:spcBef>
            </a:pP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Bloc</a:t>
            </a:r>
            <a:r>
              <a:rPr sz="2400" b="1" spc="-50" dirty="0">
                <a:solidFill>
                  <a:srgbClr val="F19C13"/>
                </a:solidFill>
                <a:latin typeface="Calibri"/>
                <a:cs typeface="Calibri"/>
              </a:rPr>
              <a:t>k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in  </a:t>
            </a:r>
            <a:r>
              <a:rPr sz="2400" b="1" spc="-20" dirty="0">
                <a:solidFill>
                  <a:srgbClr val="F19C13"/>
                </a:solidFill>
                <a:latin typeface="Calibri"/>
                <a:cs typeface="Calibri"/>
              </a:rPr>
              <a:t>regulator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0078" y="4222241"/>
            <a:ext cx="141224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7310" marR="10160" indent="-43180">
              <a:spcBef>
                <a:spcPts val="200"/>
              </a:spcBef>
            </a:pP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Bloc</a:t>
            </a:r>
            <a:r>
              <a:rPr sz="2400" b="1" spc="-50" dirty="0">
                <a:solidFill>
                  <a:srgbClr val="9CB955"/>
                </a:solidFill>
                <a:latin typeface="Calibri"/>
                <a:cs typeface="Calibri"/>
              </a:rPr>
              <a:t>k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in  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developer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3475" y="5342634"/>
            <a:ext cx="22923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438150">
              <a:spcBef>
                <a:spcPts val="200"/>
              </a:spcBef>
            </a:pPr>
            <a:r>
              <a:rPr sz="2400" b="1" spc="-10" dirty="0">
                <a:solidFill>
                  <a:srgbClr val="817799"/>
                </a:solidFill>
                <a:latin typeface="Calibri"/>
                <a:cs typeface="Calibri"/>
              </a:rPr>
              <a:t>Blockchain  network</a:t>
            </a:r>
            <a:r>
              <a:rPr sz="2400" b="1" spc="-110" dirty="0">
                <a:solidFill>
                  <a:srgbClr val="817799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817799"/>
                </a:solidFill>
                <a:latin typeface="Calibri"/>
                <a:cs typeface="Calibri"/>
              </a:rPr>
              <a:t>operator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8118" y="6542939"/>
            <a:ext cx="135890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FF6060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FF606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6060"/>
                </a:solidFill>
                <a:latin typeface="Calibri"/>
                <a:cs typeface="Calibri"/>
              </a:rPr>
              <a:t>rt</a:t>
            </a:r>
            <a:r>
              <a:rPr sz="2400" b="1" spc="10" dirty="0">
                <a:solidFill>
                  <a:srgbClr val="FF606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FF6060"/>
                </a:solidFill>
                <a:latin typeface="Calibri"/>
                <a:cs typeface="Calibri"/>
              </a:rPr>
              <a:t>fi</a:t>
            </a:r>
            <a:r>
              <a:rPr sz="2400" b="1" spc="-30" dirty="0">
                <a:solidFill>
                  <a:srgbClr val="FF6060"/>
                </a:solidFill>
                <a:latin typeface="Calibri"/>
                <a:cs typeface="Calibri"/>
              </a:rPr>
              <a:t>c</a:t>
            </a:r>
            <a:r>
              <a:rPr sz="2400" b="1" spc="-40" dirty="0">
                <a:solidFill>
                  <a:srgbClr val="FF6060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FF606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FF6060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86360">
              <a:spcBef>
                <a:spcPts val="10"/>
              </a:spcBef>
            </a:pPr>
            <a:r>
              <a:rPr sz="2400" b="1" dirty="0">
                <a:solidFill>
                  <a:srgbClr val="FF6060"/>
                </a:solidFill>
                <a:latin typeface="Calibri"/>
                <a:cs typeface="Calibri"/>
              </a:rPr>
              <a:t>authority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097" y="7494625"/>
            <a:ext cx="257429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sz="2400" b="1" spc="-20" dirty="0">
                <a:solidFill>
                  <a:srgbClr val="B69F92"/>
                </a:solidFill>
                <a:latin typeface="Calibri"/>
                <a:cs typeface="Calibri"/>
              </a:rPr>
              <a:t>Traditional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69F92"/>
                </a:solidFill>
                <a:latin typeface="Calibri"/>
                <a:cs typeface="Calibri"/>
              </a:rPr>
              <a:t>processing</a:t>
            </a:r>
            <a:r>
              <a:rPr sz="2400" b="1" spc="-120" dirty="0">
                <a:solidFill>
                  <a:srgbClr val="B69F9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69F92"/>
                </a:solidFill>
                <a:latin typeface="Calibri"/>
                <a:cs typeface="Calibri"/>
              </a:rPr>
              <a:t>platform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4255" y="8563255"/>
            <a:ext cx="16408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111760">
              <a:spcBef>
                <a:spcPts val="200"/>
              </a:spcBef>
            </a:pPr>
            <a:r>
              <a:rPr sz="2400" b="1" spc="-20" dirty="0">
                <a:solidFill>
                  <a:srgbClr val="23ACB4"/>
                </a:solidFill>
                <a:latin typeface="Calibri"/>
                <a:cs typeface="Calibri"/>
              </a:rPr>
              <a:t>Traditional  data</a:t>
            </a:r>
            <a:r>
              <a:rPr sz="2400" b="1" spc="-170" dirty="0">
                <a:solidFill>
                  <a:srgbClr val="23ACB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3ACB4"/>
                </a:solidFill>
                <a:latin typeface="Calibri"/>
                <a:cs typeface="Calibri"/>
              </a:rPr>
              <a:t>sources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6176" y="1895881"/>
            <a:ext cx="12984480" cy="999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4504944" y="2045285"/>
            <a:ext cx="11762232" cy="801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4550664" y="1944623"/>
            <a:ext cx="12804648" cy="819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/>
          <p:nvPr/>
        </p:nvSpPr>
        <p:spPr>
          <a:xfrm>
            <a:off x="4550665" y="1944623"/>
            <a:ext cx="12805410" cy="820418"/>
          </a:xfrm>
          <a:custGeom>
            <a:avLst/>
            <a:gdLst/>
            <a:ahLst/>
            <a:cxnLst/>
            <a:rect l="l" t="t" r="r" b="b"/>
            <a:pathLst>
              <a:path w="6402705" h="410209">
                <a:moveTo>
                  <a:pt x="0" y="68325"/>
                </a:moveTo>
                <a:lnTo>
                  <a:pt x="5371" y="41737"/>
                </a:lnTo>
                <a:lnTo>
                  <a:pt x="20018" y="20018"/>
                </a:lnTo>
                <a:lnTo>
                  <a:pt x="41737" y="5371"/>
                </a:lnTo>
                <a:lnTo>
                  <a:pt x="68325" y="0"/>
                </a:lnTo>
                <a:lnTo>
                  <a:pt x="6333998" y="0"/>
                </a:lnTo>
                <a:lnTo>
                  <a:pt x="6360586" y="5371"/>
                </a:lnTo>
                <a:lnTo>
                  <a:pt x="6382305" y="20018"/>
                </a:lnTo>
                <a:lnTo>
                  <a:pt x="6396952" y="41737"/>
                </a:lnTo>
                <a:lnTo>
                  <a:pt x="6402324" y="68325"/>
                </a:lnTo>
                <a:lnTo>
                  <a:pt x="6402324" y="341629"/>
                </a:lnTo>
                <a:lnTo>
                  <a:pt x="6396952" y="368218"/>
                </a:lnTo>
                <a:lnTo>
                  <a:pt x="6382305" y="389937"/>
                </a:lnTo>
                <a:lnTo>
                  <a:pt x="6360586" y="404584"/>
                </a:lnTo>
                <a:lnTo>
                  <a:pt x="6333998" y="409955"/>
                </a:lnTo>
                <a:lnTo>
                  <a:pt x="68325" y="409955"/>
                </a:lnTo>
                <a:lnTo>
                  <a:pt x="41737" y="404584"/>
                </a:lnTo>
                <a:lnTo>
                  <a:pt x="20018" y="389937"/>
                </a:lnTo>
                <a:lnTo>
                  <a:pt x="5371" y="368218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9144">
            <a:solidFill>
              <a:srgbClr val="087DB8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 txBox="1"/>
          <p:nvPr/>
        </p:nvSpPr>
        <p:spPr>
          <a:xfrm>
            <a:off x="4748277" y="2129028"/>
            <a:ext cx="1127887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Interacts with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 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LOB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application. They are not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aware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56176" y="3054070"/>
            <a:ext cx="12984480" cy="957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3" name="object 23"/>
          <p:cNvSpPr/>
          <p:nvPr/>
        </p:nvSpPr>
        <p:spPr>
          <a:xfrm>
            <a:off x="4501896" y="2999282"/>
            <a:ext cx="12344400" cy="11673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4" name="object 24"/>
          <p:cNvSpPr/>
          <p:nvPr/>
        </p:nvSpPr>
        <p:spPr>
          <a:xfrm>
            <a:off x="4550664" y="3102865"/>
            <a:ext cx="12804648" cy="7772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5" name="object 25"/>
          <p:cNvSpPr txBox="1"/>
          <p:nvPr/>
        </p:nvSpPr>
        <p:spPr>
          <a:xfrm>
            <a:off x="4604344" y="3082951"/>
            <a:ext cx="126974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637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Overall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authority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network. Specifically, regulators may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require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broad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access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  <a:tabLst>
                <a:tab pos="12670790" algn="l"/>
              </a:tabLst>
            </a:pPr>
            <a:r>
              <a:rPr sz="2400" u="sng" dirty="0">
                <a:solidFill>
                  <a:srgbClr val="FFFFFF"/>
                </a:solidFill>
                <a:uFill>
                  <a:solidFill>
                    <a:srgbClr val="F19A0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-90" dirty="0">
                <a:solidFill>
                  <a:srgbClr val="FFFFFF"/>
                </a:solidFill>
                <a:uFill>
                  <a:solidFill>
                    <a:srgbClr val="F19A0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-10" dirty="0">
                <a:solidFill>
                  <a:srgbClr val="FFFFFF"/>
                </a:solidFill>
                <a:uFill>
                  <a:solidFill>
                    <a:srgbClr val="F19A0D"/>
                  </a:solidFill>
                </a:uFill>
                <a:latin typeface="Calibri"/>
                <a:cs typeface="Calibri"/>
              </a:rPr>
              <a:t>ledger’s</a:t>
            </a:r>
            <a:r>
              <a:rPr sz="2400" u="sng" spc="-140" dirty="0">
                <a:solidFill>
                  <a:srgbClr val="FFFFFF"/>
                </a:solidFill>
                <a:uFill>
                  <a:solidFill>
                    <a:srgbClr val="F19A0D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FFFFFF"/>
                </a:solidFill>
                <a:uFill>
                  <a:solidFill>
                    <a:srgbClr val="F19A0D"/>
                  </a:solidFill>
                </a:uFill>
                <a:latin typeface="Calibri"/>
                <a:cs typeface="Calibri"/>
              </a:rPr>
              <a:t>contents	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56176" y="4123918"/>
            <a:ext cx="12984480" cy="957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7" name="object 27"/>
          <p:cNvSpPr/>
          <p:nvPr/>
        </p:nvSpPr>
        <p:spPr>
          <a:xfrm>
            <a:off x="4501896" y="4069130"/>
            <a:ext cx="12402312" cy="11673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8" name="object 28"/>
          <p:cNvSpPr/>
          <p:nvPr/>
        </p:nvSpPr>
        <p:spPr>
          <a:xfrm>
            <a:off x="4550664" y="4172711"/>
            <a:ext cx="12804648" cy="777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9" name="object 29"/>
          <p:cNvSpPr txBox="1"/>
          <p:nvPr/>
        </p:nvSpPr>
        <p:spPr>
          <a:xfrm>
            <a:off x="4604344" y="4152291"/>
            <a:ext cx="126974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637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Developer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applications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smart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contracts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interact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are used</a:t>
            </a:r>
            <a:r>
              <a:rPr sz="24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  <a:tabLst>
                <a:tab pos="12670790" algn="l"/>
              </a:tabLst>
            </a:pPr>
            <a:r>
              <a:rPr sz="2400" u="sng" dirty="0">
                <a:solidFill>
                  <a:srgbClr val="FFFFFF"/>
                </a:solidFill>
                <a:uFill>
                  <a:solidFill>
                    <a:srgbClr val="99B851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30" dirty="0">
                <a:solidFill>
                  <a:srgbClr val="FFFFFF"/>
                </a:solidFill>
                <a:uFill>
                  <a:solidFill>
                    <a:srgbClr val="99B851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FFFF"/>
                </a:solidFill>
                <a:uFill>
                  <a:solidFill>
                    <a:srgbClr val="99B851"/>
                  </a:solidFill>
                </a:uFill>
                <a:latin typeface="Calibri"/>
                <a:cs typeface="Calibri"/>
              </a:rPr>
              <a:t>Blockchain</a:t>
            </a:r>
            <a:r>
              <a:rPr sz="2400" u="sng" spc="-140" dirty="0">
                <a:solidFill>
                  <a:srgbClr val="FFFFFF"/>
                </a:solidFill>
                <a:uFill>
                  <a:solidFill>
                    <a:srgbClr val="99B851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FFFFFF"/>
                </a:solidFill>
                <a:uFill>
                  <a:solidFill>
                    <a:srgbClr val="99B851"/>
                  </a:solidFill>
                </a:uFill>
                <a:latin typeface="Calibri"/>
                <a:cs typeface="Calibri"/>
              </a:rPr>
              <a:t>users	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43984" y="5257825"/>
            <a:ext cx="13008864" cy="98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1" name="object 31"/>
          <p:cNvSpPr/>
          <p:nvPr/>
        </p:nvSpPr>
        <p:spPr>
          <a:xfrm>
            <a:off x="4480558" y="5193741"/>
            <a:ext cx="12804648" cy="12101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2" name="object 32"/>
          <p:cNvSpPr/>
          <p:nvPr/>
        </p:nvSpPr>
        <p:spPr>
          <a:xfrm>
            <a:off x="4550665" y="5288278"/>
            <a:ext cx="12805410" cy="777240"/>
          </a:xfrm>
          <a:custGeom>
            <a:avLst/>
            <a:gdLst/>
            <a:ahLst/>
            <a:cxnLst/>
            <a:rect l="l" t="t" r="r" b="b"/>
            <a:pathLst>
              <a:path w="6402705" h="388619">
                <a:moveTo>
                  <a:pt x="6337554" y="0"/>
                </a:moveTo>
                <a:lnTo>
                  <a:pt x="64769" y="0"/>
                </a:lnTo>
                <a:lnTo>
                  <a:pt x="39540" y="5083"/>
                </a:lnTo>
                <a:lnTo>
                  <a:pt x="18954" y="18954"/>
                </a:lnTo>
                <a:lnTo>
                  <a:pt x="5083" y="39540"/>
                </a:lnTo>
                <a:lnTo>
                  <a:pt x="0" y="64770"/>
                </a:lnTo>
                <a:lnTo>
                  <a:pt x="0" y="323850"/>
                </a:lnTo>
                <a:lnTo>
                  <a:pt x="5083" y="349079"/>
                </a:lnTo>
                <a:lnTo>
                  <a:pt x="18954" y="369665"/>
                </a:lnTo>
                <a:lnTo>
                  <a:pt x="39540" y="383536"/>
                </a:lnTo>
                <a:lnTo>
                  <a:pt x="64769" y="388620"/>
                </a:lnTo>
                <a:lnTo>
                  <a:pt x="6337554" y="388620"/>
                </a:lnTo>
                <a:lnTo>
                  <a:pt x="6362783" y="383536"/>
                </a:lnTo>
                <a:lnTo>
                  <a:pt x="6383369" y="369665"/>
                </a:lnTo>
                <a:lnTo>
                  <a:pt x="6397240" y="349079"/>
                </a:lnTo>
                <a:lnTo>
                  <a:pt x="6402324" y="323850"/>
                </a:lnTo>
                <a:lnTo>
                  <a:pt x="6402324" y="64770"/>
                </a:lnTo>
                <a:lnTo>
                  <a:pt x="6397240" y="39540"/>
                </a:lnTo>
                <a:lnTo>
                  <a:pt x="6383369" y="18954"/>
                </a:lnTo>
                <a:lnTo>
                  <a:pt x="6362783" y="5083"/>
                </a:lnTo>
                <a:lnTo>
                  <a:pt x="6337554" y="0"/>
                </a:lnTo>
                <a:close/>
              </a:path>
            </a:pathLst>
          </a:custGeom>
          <a:solidFill>
            <a:srgbClr val="817799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3" name="object 33"/>
          <p:cNvSpPr txBox="1"/>
          <p:nvPr/>
        </p:nvSpPr>
        <p:spPr>
          <a:xfrm>
            <a:off x="4746497" y="5269484"/>
            <a:ext cx="122110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Defines, creates, manages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monitors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network.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Each business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has  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 Network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43984" y="6376414"/>
            <a:ext cx="13008864" cy="9784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5" name="object 35"/>
          <p:cNvSpPr/>
          <p:nvPr/>
        </p:nvSpPr>
        <p:spPr>
          <a:xfrm>
            <a:off x="4480558" y="6492162"/>
            <a:ext cx="11103864" cy="8443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6" name="object 36"/>
          <p:cNvSpPr/>
          <p:nvPr/>
        </p:nvSpPr>
        <p:spPr>
          <a:xfrm>
            <a:off x="4550665" y="6406896"/>
            <a:ext cx="12805410" cy="774700"/>
          </a:xfrm>
          <a:custGeom>
            <a:avLst/>
            <a:gdLst/>
            <a:ahLst/>
            <a:cxnLst/>
            <a:rect l="l" t="t" r="r" b="b"/>
            <a:pathLst>
              <a:path w="6402705" h="387350">
                <a:moveTo>
                  <a:pt x="6337808" y="0"/>
                </a:moveTo>
                <a:lnTo>
                  <a:pt x="64516" y="0"/>
                </a:lnTo>
                <a:lnTo>
                  <a:pt x="39379" y="5062"/>
                </a:lnTo>
                <a:lnTo>
                  <a:pt x="18875" y="18875"/>
                </a:lnTo>
                <a:lnTo>
                  <a:pt x="5062" y="39379"/>
                </a:lnTo>
                <a:lnTo>
                  <a:pt x="0" y="64515"/>
                </a:lnTo>
                <a:lnTo>
                  <a:pt x="0" y="322579"/>
                </a:lnTo>
                <a:lnTo>
                  <a:pt x="5062" y="347716"/>
                </a:lnTo>
                <a:lnTo>
                  <a:pt x="18875" y="368220"/>
                </a:lnTo>
                <a:lnTo>
                  <a:pt x="39379" y="382033"/>
                </a:lnTo>
                <a:lnTo>
                  <a:pt x="64516" y="387095"/>
                </a:lnTo>
                <a:lnTo>
                  <a:pt x="6337808" y="387095"/>
                </a:lnTo>
                <a:lnTo>
                  <a:pt x="6362944" y="382033"/>
                </a:lnTo>
                <a:lnTo>
                  <a:pt x="6383448" y="368220"/>
                </a:lnTo>
                <a:lnTo>
                  <a:pt x="6397261" y="347716"/>
                </a:lnTo>
                <a:lnTo>
                  <a:pt x="6402324" y="322579"/>
                </a:lnTo>
                <a:lnTo>
                  <a:pt x="6402324" y="64515"/>
                </a:lnTo>
                <a:lnTo>
                  <a:pt x="6397261" y="39379"/>
                </a:lnTo>
                <a:lnTo>
                  <a:pt x="6383448" y="18875"/>
                </a:lnTo>
                <a:lnTo>
                  <a:pt x="6362944" y="5062"/>
                </a:lnTo>
                <a:lnTo>
                  <a:pt x="6337808" y="0"/>
                </a:lnTo>
                <a:close/>
              </a:path>
            </a:pathLst>
          </a:custGeom>
          <a:solidFill>
            <a:srgbClr val="FF606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37"/>
          <p:cNvSpPr txBox="1"/>
          <p:nvPr/>
        </p:nvSpPr>
        <p:spPr>
          <a:xfrm>
            <a:off x="4746497" y="6569202"/>
            <a:ext cx="1058037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Manages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certificates required 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 a permissioned</a:t>
            </a:r>
            <a:r>
              <a:rPr sz="2400" spc="-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43984" y="7455407"/>
            <a:ext cx="13008864" cy="98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9" name="object 39"/>
          <p:cNvSpPr/>
          <p:nvPr/>
        </p:nvSpPr>
        <p:spPr>
          <a:xfrm>
            <a:off x="4480558" y="7571230"/>
            <a:ext cx="11286744" cy="844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0" name="object 40"/>
          <p:cNvSpPr/>
          <p:nvPr/>
        </p:nvSpPr>
        <p:spPr>
          <a:xfrm>
            <a:off x="4550665" y="7485888"/>
            <a:ext cx="12805410" cy="777240"/>
          </a:xfrm>
          <a:custGeom>
            <a:avLst/>
            <a:gdLst/>
            <a:ahLst/>
            <a:cxnLst/>
            <a:rect l="l" t="t" r="r" b="b"/>
            <a:pathLst>
              <a:path w="6402705" h="388620">
                <a:moveTo>
                  <a:pt x="6337554" y="0"/>
                </a:moveTo>
                <a:lnTo>
                  <a:pt x="64769" y="0"/>
                </a:lnTo>
                <a:lnTo>
                  <a:pt x="39540" y="5083"/>
                </a:lnTo>
                <a:lnTo>
                  <a:pt x="18954" y="18954"/>
                </a:lnTo>
                <a:lnTo>
                  <a:pt x="5083" y="39540"/>
                </a:lnTo>
                <a:lnTo>
                  <a:pt x="0" y="64769"/>
                </a:lnTo>
                <a:lnTo>
                  <a:pt x="0" y="323849"/>
                </a:lnTo>
                <a:lnTo>
                  <a:pt x="5083" y="349057"/>
                </a:lnTo>
                <a:lnTo>
                  <a:pt x="18954" y="369646"/>
                </a:lnTo>
                <a:lnTo>
                  <a:pt x="39540" y="383528"/>
                </a:lnTo>
                <a:lnTo>
                  <a:pt x="64769" y="388619"/>
                </a:lnTo>
                <a:lnTo>
                  <a:pt x="6337554" y="388619"/>
                </a:lnTo>
                <a:lnTo>
                  <a:pt x="6362783" y="383528"/>
                </a:lnTo>
                <a:lnTo>
                  <a:pt x="6383369" y="369646"/>
                </a:lnTo>
                <a:lnTo>
                  <a:pt x="6397240" y="349057"/>
                </a:lnTo>
                <a:lnTo>
                  <a:pt x="6402324" y="323849"/>
                </a:lnTo>
                <a:lnTo>
                  <a:pt x="6402324" y="64769"/>
                </a:lnTo>
                <a:lnTo>
                  <a:pt x="6397240" y="39540"/>
                </a:lnTo>
                <a:lnTo>
                  <a:pt x="6383369" y="18954"/>
                </a:lnTo>
                <a:lnTo>
                  <a:pt x="6362783" y="5083"/>
                </a:lnTo>
                <a:lnTo>
                  <a:pt x="6337554" y="0"/>
                </a:lnTo>
                <a:close/>
              </a:path>
            </a:pathLst>
          </a:custGeom>
          <a:solidFill>
            <a:srgbClr val="A48677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1" name="object 41"/>
          <p:cNvSpPr txBox="1"/>
          <p:nvPr/>
        </p:nvSpPr>
        <p:spPr>
          <a:xfrm>
            <a:off x="4746496" y="7648854"/>
            <a:ext cx="1076452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Existing computer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by 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Blockchain to augment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43984" y="8534401"/>
            <a:ext cx="13008864" cy="98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3" name="object 43"/>
          <p:cNvSpPr/>
          <p:nvPr/>
        </p:nvSpPr>
        <p:spPr>
          <a:xfrm>
            <a:off x="4480558" y="8650198"/>
            <a:ext cx="11420856" cy="8443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4" name="object 44"/>
          <p:cNvSpPr/>
          <p:nvPr/>
        </p:nvSpPr>
        <p:spPr>
          <a:xfrm>
            <a:off x="4550665" y="8564880"/>
            <a:ext cx="12805410" cy="777240"/>
          </a:xfrm>
          <a:custGeom>
            <a:avLst/>
            <a:gdLst/>
            <a:ahLst/>
            <a:cxnLst/>
            <a:rect l="l" t="t" r="r" b="b"/>
            <a:pathLst>
              <a:path w="6402705" h="388620">
                <a:moveTo>
                  <a:pt x="6337554" y="0"/>
                </a:moveTo>
                <a:lnTo>
                  <a:pt x="64769" y="0"/>
                </a:lnTo>
                <a:lnTo>
                  <a:pt x="39540" y="5089"/>
                </a:lnTo>
                <a:lnTo>
                  <a:pt x="18954" y="18969"/>
                </a:lnTo>
                <a:lnTo>
                  <a:pt x="5083" y="39556"/>
                </a:lnTo>
                <a:lnTo>
                  <a:pt x="0" y="64770"/>
                </a:lnTo>
                <a:lnTo>
                  <a:pt x="0" y="323850"/>
                </a:lnTo>
                <a:lnTo>
                  <a:pt x="5083" y="349063"/>
                </a:lnTo>
                <a:lnTo>
                  <a:pt x="18954" y="369650"/>
                </a:lnTo>
                <a:lnTo>
                  <a:pt x="39540" y="383530"/>
                </a:lnTo>
                <a:lnTo>
                  <a:pt x="64769" y="388620"/>
                </a:lnTo>
                <a:lnTo>
                  <a:pt x="6337554" y="388620"/>
                </a:lnTo>
                <a:lnTo>
                  <a:pt x="6362783" y="383530"/>
                </a:lnTo>
                <a:lnTo>
                  <a:pt x="6383369" y="369650"/>
                </a:lnTo>
                <a:lnTo>
                  <a:pt x="6397240" y="349063"/>
                </a:lnTo>
                <a:lnTo>
                  <a:pt x="6402324" y="323850"/>
                </a:lnTo>
                <a:lnTo>
                  <a:pt x="6402324" y="64770"/>
                </a:lnTo>
                <a:lnTo>
                  <a:pt x="6397240" y="39556"/>
                </a:lnTo>
                <a:lnTo>
                  <a:pt x="6383369" y="18969"/>
                </a:lnTo>
                <a:lnTo>
                  <a:pt x="6362783" y="5089"/>
                </a:lnTo>
                <a:lnTo>
                  <a:pt x="6337554" y="0"/>
                </a:lnTo>
                <a:close/>
              </a:path>
            </a:pathLst>
          </a:custGeom>
          <a:solidFill>
            <a:srgbClr val="23ACB4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5" name="object 45"/>
          <p:cNvSpPr txBox="1"/>
          <p:nvPr/>
        </p:nvSpPr>
        <p:spPr>
          <a:xfrm>
            <a:off x="4746497" y="8729674"/>
            <a:ext cx="1089787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Existing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provide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 influence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behaviour smart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contracts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6935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9410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Fabric:</a:t>
            </a:r>
            <a:r>
              <a:rPr spc="-20" dirty="0">
                <a:solidFill>
                  <a:srgbClr val="095A82"/>
                </a:solidFill>
              </a:rPr>
              <a:t> Components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5288" y="7455407"/>
            <a:ext cx="1667256" cy="2072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2731007" y="1938526"/>
            <a:ext cx="1508758" cy="3800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2724910" y="5833870"/>
            <a:ext cx="1514856" cy="1883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920698" y="4243579"/>
            <a:ext cx="122936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Smart  </a:t>
            </a:r>
            <a:r>
              <a:rPr sz="2700" b="1" spc="-40" dirty="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sz="2700" b="1" spc="-6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act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3032" y="6251703"/>
            <a:ext cx="155956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onsen</a:t>
            </a: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us 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network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088" y="8129828"/>
            <a:ext cx="18719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Membership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71" y="2487928"/>
            <a:ext cx="1643761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  <a:tabLst>
                <a:tab pos="3614420" algn="l"/>
              </a:tabLst>
            </a:pPr>
            <a:r>
              <a:rPr sz="4050" b="1" baseline="2057" dirty="0">
                <a:solidFill>
                  <a:srgbClr val="5F5F5F"/>
                </a:solidFill>
                <a:latin typeface="Calibri"/>
                <a:cs typeface="Calibri"/>
              </a:rPr>
              <a:t>Ledger	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Contains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current </a:t>
            </a:r>
            <a:r>
              <a:rPr sz="2800" b="1" spc="-30" dirty="0">
                <a:solidFill>
                  <a:srgbClr val="5F5F5F"/>
                </a:solidFill>
                <a:latin typeface="Calibri"/>
                <a:cs typeface="Calibri"/>
              </a:rPr>
              <a:t>World 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State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of ledger 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Blockchain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transaction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invocations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9496" y="4352545"/>
            <a:ext cx="13006068" cy="500137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>
              <a:spcBef>
                <a:spcPts val="540"/>
              </a:spcBef>
            </a:pP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Encapsulates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business network transactions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into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logic</a:t>
            </a:r>
            <a:r>
              <a:rPr sz="2800" b="1" spc="1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9496" y="6336790"/>
            <a:ext cx="13006068" cy="501419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>
              <a:spcBef>
                <a:spcPts val="55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Collection of network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processing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peers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forming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Blockchain</a:t>
            </a:r>
            <a:r>
              <a:rPr sz="2800" b="1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2545" y="8104630"/>
            <a:ext cx="13003530" cy="501419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1610">
              <a:spcBef>
                <a:spcPts val="550"/>
              </a:spcBef>
            </a:pP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Manages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identity and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transaction certificates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other aspects of permissioned</a:t>
            </a:r>
            <a:r>
              <a:rPr sz="2800" spc="-1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access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2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6075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Folder</a:t>
            </a:r>
            <a:r>
              <a:rPr spc="-6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Location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2435350"/>
            <a:ext cx="16440912" cy="5306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5847588" y="4055364"/>
            <a:ext cx="1107440" cy="1094740"/>
          </a:xfrm>
          <a:custGeom>
            <a:avLst/>
            <a:gdLst/>
            <a:ahLst/>
            <a:cxnLst/>
            <a:rect l="l" t="t" r="r" b="b"/>
            <a:pathLst>
              <a:path w="553720" h="547369">
                <a:moveTo>
                  <a:pt x="0" y="547115"/>
                </a:moveTo>
                <a:lnTo>
                  <a:pt x="553211" y="547115"/>
                </a:lnTo>
                <a:lnTo>
                  <a:pt x="553211" y="0"/>
                </a:lnTo>
                <a:lnTo>
                  <a:pt x="0" y="0"/>
                </a:lnTo>
                <a:lnTo>
                  <a:pt x="0" y="547115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05254" y="2426206"/>
            <a:ext cx="16459200" cy="5388655"/>
          </a:xfrm>
          <a:prstGeom prst="rect">
            <a:avLst/>
          </a:prstGeom>
          <a:ln w="9144">
            <a:solidFill>
              <a:srgbClr val="5F5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5048250" marR="7898130" indent="-853440">
              <a:spcBef>
                <a:spcPts val="1738"/>
              </a:spcBef>
            </a:pPr>
            <a:r>
              <a:rPr sz="2800" spc="-10" dirty="0">
                <a:solidFill>
                  <a:srgbClr val="F19C13"/>
                </a:solidFill>
                <a:latin typeface="Calibri"/>
                <a:cs typeface="Calibri"/>
              </a:rPr>
              <a:t>By </a:t>
            </a:r>
            <a:r>
              <a:rPr sz="2800" spc="-20" dirty="0">
                <a:solidFill>
                  <a:srgbClr val="F19C13"/>
                </a:solidFill>
                <a:latin typeface="Calibri"/>
                <a:cs typeface="Calibri"/>
              </a:rPr>
              <a:t>default </a:t>
            </a:r>
            <a:r>
              <a:rPr sz="2800" spc="-10" dirty="0">
                <a:solidFill>
                  <a:srgbClr val="F19C13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F19C13"/>
                </a:solidFill>
                <a:latin typeface="Calibri"/>
                <a:cs typeface="Calibri"/>
              </a:rPr>
              <a:t>file is </a:t>
            </a:r>
            <a:r>
              <a:rPr sz="2800" spc="-10" dirty="0">
                <a:solidFill>
                  <a:srgbClr val="F19C13"/>
                </a:solidFill>
                <a:latin typeface="Calibri"/>
                <a:cs typeface="Calibri"/>
              </a:rPr>
              <a:t>located  </a:t>
            </a:r>
            <a:r>
              <a:rPr sz="2800" dirty="0">
                <a:solidFill>
                  <a:srgbClr val="F19C13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19C13"/>
                </a:solidFill>
                <a:latin typeface="Calibri"/>
                <a:cs typeface="Calibri"/>
              </a:rPr>
              <a:t>the home</a:t>
            </a:r>
            <a:r>
              <a:rPr sz="2800" spc="-6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19C13"/>
                </a:solidFill>
                <a:latin typeface="Calibri"/>
                <a:cs typeface="Calibri"/>
              </a:rPr>
              <a:t>location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6393" y="4580382"/>
            <a:ext cx="478790" cy="2062480"/>
          </a:xfrm>
          <a:custGeom>
            <a:avLst/>
            <a:gdLst/>
            <a:ahLst/>
            <a:cxnLst/>
            <a:rect l="l" t="t" r="r" b="b"/>
            <a:pathLst>
              <a:path w="239395" h="1031239">
                <a:moveTo>
                  <a:pt x="181101" y="943990"/>
                </a:moveTo>
                <a:lnTo>
                  <a:pt x="152145" y="943990"/>
                </a:lnTo>
                <a:lnTo>
                  <a:pt x="195579" y="1030858"/>
                </a:lnTo>
                <a:lnTo>
                  <a:pt x="231775" y="958469"/>
                </a:lnTo>
                <a:lnTo>
                  <a:pt x="181101" y="958469"/>
                </a:lnTo>
                <a:lnTo>
                  <a:pt x="181101" y="943990"/>
                </a:lnTo>
                <a:close/>
              </a:path>
              <a:path w="239395" h="1031239">
                <a:moveTo>
                  <a:pt x="181101" y="14477"/>
                </a:moveTo>
                <a:lnTo>
                  <a:pt x="181101" y="958469"/>
                </a:lnTo>
                <a:lnTo>
                  <a:pt x="210057" y="958469"/>
                </a:lnTo>
                <a:lnTo>
                  <a:pt x="210057" y="28956"/>
                </a:lnTo>
                <a:lnTo>
                  <a:pt x="195579" y="28956"/>
                </a:lnTo>
                <a:lnTo>
                  <a:pt x="181101" y="14477"/>
                </a:lnTo>
                <a:close/>
              </a:path>
              <a:path w="239395" h="1031239">
                <a:moveTo>
                  <a:pt x="239013" y="943990"/>
                </a:moveTo>
                <a:lnTo>
                  <a:pt x="210057" y="943990"/>
                </a:lnTo>
                <a:lnTo>
                  <a:pt x="210057" y="958469"/>
                </a:lnTo>
                <a:lnTo>
                  <a:pt x="231775" y="958469"/>
                </a:lnTo>
                <a:lnTo>
                  <a:pt x="239013" y="943990"/>
                </a:lnTo>
                <a:close/>
              </a:path>
              <a:path w="239395" h="1031239">
                <a:moveTo>
                  <a:pt x="26288" y="11810"/>
                </a:moveTo>
                <a:lnTo>
                  <a:pt x="0" y="11810"/>
                </a:lnTo>
                <a:lnTo>
                  <a:pt x="0" y="22478"/>
                </a:lnTo>
                <a:lnTo>
                  <a:pt x="6476" y="28956"/>
                </a:lnTo>
                <a:lnTo>
                  <a:pt x="181101" y="28956"/>
                </a:lnTo>
                <a:lnTo>
                  <a:pt x="181101" y="14477"/>
                </a:lnTo>
                <a:lnTo>
                  <a:pt x="28955" y="14477"/>
                </a:lnTo>
                <a:lnTo>
                  <a:pt x="26288" y="11810"/>
                </a:lnTo>
                <a:close/>
              </a:path>
              <a:path w="239395" h="1031239">
                <a:moveTo>
                  <a:pt x="210057" y="11810"/>
                </a:moveTo>
                <a:lnTo>
                  <a:pt x="28955" y="11810"/>
                </a:lnTo>
                <a:lnTo>
                  <a:pt x="28955" y="14477"/>
                </a:lnTo>
                <a:lnTo>
                  <a:pt x="181101" y="14477"/>
                </a:lnTo>
                <a:lnTo>
                  <a:pt x="195579" y="28956"/>
                </a:lnTo>
                <a:lnTo>
                  <a:pt x="210057" y="28956"/>
                </a:lnTo>
                <a:lnTo>
                  <a:pt x="210057" y="11810"/>
                </a:lnTo>
                <a:close/>
              </a:path>
              <a:path w="239395" h="1031239">
                <a:moveTo>
                  <a:pt x="203580" y="0"/>
                </a:moveTo>
                <a:lnTo>
                  <a:pt x="14477" y="0"/>
                </a:lnTo>
                <a:lnTo>
                  <a:pt x="28955" y="14477"/>
                </a:lnTo>
                <a:lnTo>
                  <a:pt x="28955" y="11810"/>
                </a:lnTo>
                <a:lnTo>
                  <a:pt x="210057" y="11810"/>
                </a:lnTo>
                <a:lnTo>
                  <a:pt x="210057" y="6476"/>
                </a:lnTo>
                <a:lnTo>
                  <a:pt x="20358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0375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7"/>
            <a:ext cx="78930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Fabric: Components</a:t>
            </a:r>
            <a:r>
              <a:rPr sz="4000" spc="-10" dirty="0">
                <a:solidFill>
                  <a:srgbClr val="095A82"/>
                </a:solidFill>
              </a:rPr>
              <a:t>(Contd…)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3096766" y="1816606"/>
            <a:ext cx="1514856" cy="3800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3102864" y="5711952"/>
            <a:ext cx="1508760" cy="3767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1062127" y="2437382"/>
            <a:ext cx="98171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8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b="1" spc="-40" dirty="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ts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7496" y="4078479"/>
            <a:ext cx="194056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700" b="1" spc="-30" dirty="0">
                <a:solidFill>
                  <a:srgbClr val="5F5F5F"/>
                </a:solidFill>
                <a:latin typeface="Calibri"/>
                <a:cs typeface="Calibri"/>
              </a:rPr>
              <a:t>System 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ma</a:t>
            </a:r>
            <a:r>
              <a:rPr sz="2700" b="1" spc="1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sz="2700" b="1" spc="-40" dirty="0">
                <a:solidFill>
                  <a:srgbClr val="5F5F5F"/>
                </a:solidFill>
                <a:latin typeface="Calibri"/>
                <a:cs typeface="Calibri"/>
              </a:rPr>
              <a:t>g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b="1" spc="-40" dirty="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6757" y="6311900"/>
            <a:ext cx="98171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0" dirty="0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757" y="8007299"/>
            <a:ext cx="162179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27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integration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2208" y="2295145"/>
            <a:ext cx="12644120" cy="500137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>
              <a:spcBef>
                <a:spcPts val="540"/>
              </a:spcBef>
            </a:pP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Creates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notifications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blockchain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notification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related 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smart</a:t>
            </a:r>
            <a:r>
              <a:rPr sz="2800" spc="1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contracts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2208" y="4245864"/>
            <a:ext cx="12644120" cy="498855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84150">
              <a:spcBef>
                <a:spcPts val="53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Provides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ability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to create, change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monitor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Blockchain</a:t>
            </a:r>
            <a:r>
              <a:rPr sz="2800" spc="1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components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2208" y="6156959"/>
            <a:ext cx="12644120" cy="500137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>
              <a:spcBef>
                <a:spcPts val="540"/>
              </a:spcBef>
            </a:pP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Securely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manages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user’s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security</a:t>
            </a:r>
            <a:r>
              <a:rPr sz="2800" b="1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credentials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12208" y="8080246"/>
            <a:ext cx="12644120" cy="501419"/>
          </a:xfrm>
          <a:prstGeom prst="rect">
            <a:avLst/>
          </a:prstGeom>
          <a:ln w="9144">
            <a:solidFill>
              <a:srgbClr val="DCE2E3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>
              <a:spcBef>
                <a:spcPts val="55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Not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responsible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integrating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blockchain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bi-directionally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external</a:t>
            </a:r>
            <a:r>
              <a:rPr sz="2800" b="1" spc="-2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5F5F5F"/>
                </a:solidFill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2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7365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Fabric:</a:t>
            </a:r>
            <a:r>
              <a:rPr spc="-9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Interactions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653488"/>
            <a:ext cx="8502650" cy="2418611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25400">
              <a:spcBef>
                <a:spcPts val="2120"/>
              </a:spcBef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Protocols:</a:t>
            </a:r>
            <a:endParaRPr sz="2800">
              <a:latin typeface="Calibri"/>
              <a:cs typeface="Calibri"/>
            </a:endParaRPr>
          </a:p>
          <a:p>
            <a:pPr marL="59817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SDK: use gRPC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communicate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blockchain peer</a:t>
            </a:r>
            <a:endParaRPr sz="2800">
              <a:latin typeface="Calibri"/>
              <a:cs typeface="Calibri"/>
            </a:endParaRPr>
          </a:p>
          <a:p>
            <a:pPr marL="598170"/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Certificate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Authority.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Maintain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user’s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key</a:t>
            </a:r>
            <a:r>
              <a:rPr sz="2800" spc="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wallet</a:t>
            </a:r>
            <a:endParaRPr sz="2800">
              <a:latin typeface="Calibri"/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HTTP API: use HTTP (deprecated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sz="2800" spc="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V1.0)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4" y="4923739"/>
            <a:ext cx="7543800" cy="3662541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25400">
              <a:spcBef>
                <a:spcPts val="212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Functional interaction</a:t>
            </a:r>
            <a:r>
              <a:rPr sz="2800" spc="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methods:</a:t>
            </a:r>
            <a:endParaRPr sz="2800">
              <a:latin typeface="Calibri"/>
              <a:cs typeface="Calibri"/>
            </a:endParaRPr>
          </a:p>
          <a:p>
            <a:pPr marL="598170" indent="-572770">
              <a:spcBef>
                <a:spcPts val="193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DEPLOY*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deploy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chaincode</a:t>
            </a:r>
            <a:endParaRPr sz="2800">
              <a:latin typeface="Calibri"/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Query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: to retrieve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data from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World</a:t>
            </a:r>
            <a:r>
              <a:rPr sz="2800" spc="-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598170" marR="1016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INVOKE*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call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chaincode method creating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transaction</a:t>
            </a:r>
            <a:endParaRPr sz="2800">
              <a:latin typeface="Calibri"/>
              <a:cs typeface="Calibri"/>
            </a:endParaRPr>
          </a:p>
          <a:p>
            <a:pPr marL="414020">
              <a:spcBef>
                <a:spcPts val="1680"/>
              </a:spcBef>
            </a:pPr>
            <a:r>
              <a:rPr sz="2700" b="1" spc="-20" dirty="0">
                <a:solidFill>
                  <a:srgbClr val="5F5F5F"/>
                </a:solidFill>
                <a:latin typeface="Calibri"/>
                <a:cs typeface="Calibri"/>
              </a:rPr>
              <a:t>(*Creates </a:t>
            </a:r>
            <a:r>
              <a:rPr sz="2700" b="1" dirty="0">
                <a:solidFill>
                  <a:srgbClr val="5F5F5F"/>
                </a:solidFill>
                <a:latin typeface="Calibri"/>
                <a:cs typeface="Calibri"/>
              </a:rPr>
              <a:t>a block on the</a:t>
            </a:r>
            <a:r>
              <a:rPr sz="2700" b="1" spc="-2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latin typeface="Calibri"/>
                <a:cs typeface="Calibri"/>
              </a:rPr>
              <a:t>chain)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30440" y="2109217"/>
            <a:ext cx="10591800" cy="6263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5332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678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</a:t>
            </a:r>
            <a:r>
              <a:rPr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Architecture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683969"/>
            <a:ext cx="7890508" cy="64017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91313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Blockchain developer codes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Application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 Smart</a:t>
            </a:r>
            <a:r>
              <a:rPr sz="28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He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deploys the app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on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server and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smart</a:t>
            </a:r>
            <a:endParaRPr sz="2800">
              <a:latin typeface="Calibri"/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contract 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peer using</a:t>
            </a:r>
            <a:r>
              <a:rPr sz="2800" spc="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DEPLOY</a:t>
            </a:r>
            <a:endParaRPr sz="2800">
              <a:latin typeface="Calibri"/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 registered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user interacts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app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sending  order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(INVOKE)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retrieving information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(QUERY)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through the smart</a:t>
            </a:r>
            <a:r>
              <a:rPr sz="28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598170" marR="387350" indent="-572770">
              <a:lnSpc>
                <a:spcPct val="1501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Smart contract can emit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event subscribed by 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app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36152" y="2200654"/>
            <a:ext cx="8513064" cy="7312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1939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6431766" y="5544310"/>
            <a:ext cx="924560" cy="0"/>
          </a:xfrm>
          <a:custGeom>
            <a:avLst/>
            <a:gdLst/>
            <a:ahLst/>
            <a:cxnLst/>
            <a:rect l="l" t="t" r="r" b="b"/>
            <a:pathLst>
              <a:path w="462279">
                <a:moveTo>
                  <a:pt x="0" y="0"/>
                </a:moveTo>
                <a:lnTo>
                  <a:pt x="461772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33312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Fabric</a:t>
            </a:r>
            <a:r>
              <a:rPr spc="-6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V1.0</a:t>
            </a:r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2034" y="1896111"/>
            <a:ext cx="6722108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Following are the constituents of Fabric</a:t>
            </a:r>
            <a:r>
              <a:rPr sz="2800" b="1" spc="-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V1.0: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9270" y="5550408"/>
            <a:ext cx="1186180" cy="0"/>
          </a:xfrm>
          <a:custGeom>
            <a:avLst/>
            <a:gdLst/>
            <a:ahLst/>
            <a:cxnLst/>
            <a:rect l="l" t="t" r="r" b="b"/>
            <a:pathLst>
              <a:path w="593089">
                <a:moveTo>
                  <a:pt x="0" y="0"/>
                </a:moveTo>
                <a:lnTo>
                  <a:pt x="592836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946646" y="5550408"/>
            <a:ext cx="1188720" cy="0"/>
          </a:xfrm>
          <a:custGeom>
            <a:avLst/>
            <a:gdLst/>
            <a:ahLst/>
            <a:cxnLst/>
            <a:rect l="l" t="t" r="r" b="b"/>
            <a:pathLst>
              <a:path w="59436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8577070" y="5550408"/>
            <a:ext cx="1186180" cy="0"/>
          </a:xfrm>
          <a:custGeom>
            <a:avLst/>
            <a:gdLst/>
            <a:ahLst/>
            <a:cxnLst/>
            <a:rect l="l" t="t" r="r" b="b"/>
            <a:pathLst>
              <a:path w="593089">
                <a:moveTo>
                  <a:pt x="0" y="0"/>
                </a:moveTo>
                <a:lnTo>
                  <a:pt x="592836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11204446" y="5550408"/>
            <a:ext cx="1188720" cy="0"/>
          </a:xfrm>
          <a:custGeom>
            <a:avLst/>
            <a:gdLst/>
            <a:ahLst/>
            <a:cxnLst/>
            <a:rect l="l" t="t" r="r" b="b"/>
            <a:pathLst>
              <a:path w="59436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13834870" y="5550408"/>
            <a:ext cx="924560" cy="0"/>
          </a:xfrm>
          <a:custGeom>
            <a:avLst/>
            <a:gdLst/>
            <a:ahLst/>
            <a:cxnLst/>
            <a:rect l="l" t="t" r="r" b="b"/>
            <a:pathLst>
              <a:path w="462279">
                <a:moveTo>
                  <a:pt x="0" y="0"/>
                </a:moveTo>
                <a:lnTo>
                  <a:pt x="461772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957072" y="5550408"/>
            <a:ext cx="924560" cy="0"/>
          </a:xfrm>
          <a:custGeom>
            <a:avLst/>
            <a:gdLst/>
            <a:ahLst/>
            <a:cxnLst/>
            <a:rect l="l" t="t" r="r" b="b"/>
            <a:pathLst>
              <a:path w="462280">
                <a:moveTo>
                  <a:pt x="0" y="0"/>
                </a:moveTo>
                <a:lnTo>
                  <a:pt x="461771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2203705" y="5157215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195834" y="0"/>
                </a:moveTo>
                <a:lnTo>
                  <a:pt x="150931" y="5169"/>
                </a:lnTo>
                <a:lnTo>
                  <a:pt x="109712" y="19896"/>
                </a:lnTo>
                <a:lnTo>
                  <a:pt x="73351" y="43007"/>
                </a:lnTo>
                <a:lnTo>
                  <a:pt x="43023" y="73329"/>
                </a:lnTo>
                <a:lnTo>
                  <a:pt x="19905" y="109690"/>
                </a:lnTo>
                <a:lnTo>
                  <a:pt x="5172" y="150915"/>
                </a:lnTo>
                <a:lnTo>
                  <a:pt x="0" y="195834"/>
                </a:lnTo>
                <a:lnTo>
                  <a:pt x="5172" y="240752"/>
                </a:lnTo>
                <a:lnTo>
                  <a:pt x="19905" y="281977"/>
                </a:lnTo>
                <a:lnTo>
                  <a:pt x="43023" y="318338"/>
                </a:lnTo>
                <a:lnTo>
                  <a:pt x="73351" y="348660"/>
                </a:lnTo>
                <a:lnTo>
                  <a:pt x="109712" y="371771"/>
                </a:lnTo>
                <a:lnTo>
                  <a:pt x="150931" y="386498"/>
                </a:lnTo>
                <a:lnTo>
                  <a:pt x="195834" y="391668"/>
                </a:lnTo>
                <a:lnTo>
                  <a:pt x="240752" y="386498"/>
                </a:lnTo>
                <a:lnTo>
                  <a:pt x="281977" y="371771"/>
                </a:lnTo>
                <a:lnTo>
                  <a:pt x="318338" y="348660"/>
                </a:lnTo>
                <a:lnTo>
                  <a:pt x="348660" y="318338"/>
                </a:lnTo>
                <a:lnTo>
                  <a:pt x="371771" y="281977"/>
                </a:lnTo>
                <a:lnTo>
                  <a:pt x="386498" y="240752"/>
                </a:lnTo>
                <a:lnTo>
                  <a:pt x="391667" y="195834"/>
                </a:lnTo>
                <a:lnTo>
                  <a:pt x="386498" y="150915"/>
                </a:lnTo>
                <a:lnTo>
                  <a:pt x="371771" y="109690"/>
                </a:lnTo>
                <a:lnTo>
                  <a:pt x="348660" y="73329"/>
                </a:lnTo>
                <a:lnTo>
                  <a:pt x="318338" y="43007"/>
                </a:lnTo>
                <a:lnTo>
                  <a:pt x="281977" y="19896"/>
                </a:lnTo>
                <a:lnTo>
                  <a:pt x="240752" y="5169"/>
                </a:lnTo>
                <a:lnTo>
                  <a:pt x="19583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 txBox="1"/>
          <p:nvPr/>
        </p:nvSpPr>
        <p:spPr>
          <a:xfrm>
            <a:off x="2365450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09572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48" y="251751"/>
                </a:lnTo>
                <a:lnTo>
                  <a:pt x="26946" y="209436"/>
                </a:lnTo>
                <a:lnTo>
                  <a:pt x="46815" y="169841"/>
                </a:lnTo>
                <a:lnTo>
                  <a:pt x="71446" y="133373"/>
                </a:lnTo>
                <a:lnTo>
                  <a:pt x="100431" y="100441"/>
                </a:lnTo>
                <a:lnTo>
                  <a:pt x="133362" y="71454"/>
                </a:lnTo>
                <a:lnTo>
                  <a:pt x="169830" y="46820"/>
                </a:lnTo>
                <a:lnTo>
                  <a:pt x="209426" y="26949"/>
                </a:lnTo>
                <a:lnTo>
                  <a:pt x="251742" y="12250"/>
                </a:lnTo>
                <a:lnTo>
                  <a:pt x="296369" y="3130"/>
                </a:lnTo>
                <a:lnTo>
                  <a:pt x="342900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800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900" y="685800"/>
                </a:lnTo>
                <a:lnTo>
                  <a:pt x="296369" y="682669"/>
                </a:lnTo>
                <a:lnTo>
                  <a:pt x="251742" y="673549"/>
                </a:lnTo>
                <a:lnTo>
                  <a:pt x="209426" y="658850"/>
                </a:lnTo>
                <a:lnTo>
                  <a:pt x="169830" y="638979"/>
                </a:lnTo>
                <a:lnTo>
                  <a:pt x="133362" y="614345"/>
                </a:lnTo>
                <a:lnTo>
                  <a:pt x="100431" y="585358"/>
                </a:lnTo>
                <a:lnTo>
                  <a:pt x="71446" y="552426"/>
                </a:lnTo>
                <a:lnTo>
                  <a:pt x="46815" y="515958"/>
                </a:lnTo>
                <a:lnTo>
                  <a:pt x="26946" y="476363"/>
                </a:lnTo>
                <a:lnTo>
                  <a:pt x="12248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100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4834129" y="5157215"/>
            <a:ext cx="781050" cy="783590"/>
          </a:xfrm>
          <a:custGeom>
            <a:avLst/>
            <a:gdLst/>
            <a:ahLst/>
            <a:cxnLst/>
            <a:rect l="l" t="t" r="r" b="b"/>
            <a:pathLst>
              <a:path w="390525" h="391794">
                <a:moveTo>
                  <a:pt x="195072" y="0"/>
                </a:moveTo>
                <a:lnTo>
                  <a:pt x="150356" y="5169"/>
                </a:lnTo>
                <a:lnTo>
                  <a:pt x="109301" y="19896"/>
                </a:lnTo>
                <a:lnTo>
                  <a:pt x="73080" y="43007"/>
                </a:lnTo>
                <a:lnTo>
                  <a:pt x="42867" y="73329"/>
                </a:lnTo>
                <a:lnTo>
                  <a:pt x="19834" y="109690"/>
                </a:lnTo>
                <a:lnTo>
                  <a:pt x="5154" y="150915"/>
                </a:lnTo>
                <a:lnTo>
                  <a:pt x="0" y="195834"/>
                </a:lnTo>
                <a:lnTo>
                  <a:pt x="5154" y="240752"/>
                </a:lnTo>
                <a:lnTo>
                  <a:pt x="19834" y="281977"/>
                </a:lnTo>
                <a:lnTo>
                  <a:pt x="42867" y="318338"/>
                </a:lnTo>
                <a:lnTo>
                  <a:pt x="73080" y="348660"/>
                </a:lnTo>
                <a:lnTo>
                  <a:pt x="109301" y="371771"/>
                </a:lnTo>
                <a:lnTo>
                  <a:pt x="150356" y="386498"/>
                </a:lnTo>
                <a:lnTo>
                  <a:pt x="195072" y="391668"/>
                </a:lnTo>
                <a:lnTo>
                  <a:pt x="239787" y="386498"/>
                </a:lnTo>
                <a:lnTo>
                  <a:pt x="280842" y="371771"/>
                </a:lnTo>
                <a:lnTo>
                  <a:pt x="317063" y="348660"/>
                </a:lnTo>
                <a:lnTo>
                  <a:pt x="347276" y="318338"/>
                </a:lnTo>
                <a:lnTo>
                  <a:pt x="370309" y="281977"/>
                </a:lnTo>
                <a:lnTo>
                  <a:pt x="384989" y="240752"/>
                </a:lnTo>
                <a:lnTo>
                  <a:pt x="390144" y="195834"/>
                </a:lnTo>
                <a:lnTo>
                  <a:pt x="384989" y="150915"/>
                </a:lnTo>
                <a:lnTo>
                  <a:pt x="370309" y="109690"/>
                </a:lnTo>
                <a:lnTo>
                  <a:pt x="347276" y="73329"/>
                </a:lnTo>
                <a:lnTo>
                  <a:pt x="317063" y="43007"/>
                </a:lnTo>
                <a:lnTo>
                  <a:pt x="280842" y="19896"/>
                </a:lnTo>
                <a:lnTo>
                  <a:pt x="239787" y="5169"/>
                </a:lnTo>
                <a:lnTo>
                  <a:pt x="19507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 txBox="1"/>
          <p:nvPr/>
        </p:nvSpPr>
        <p:spPr>
          <a:xfrm>
            <a:off x="4994654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9996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900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800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900" y="685800"/>
                </a:lnTo>
                <a:lnTo>
                  <a:pt x="296375" y="682669"/>
                </a:lnTo>
                <a:lnTo>
                  <a:pt x="251751" y="673549"/>
                </a:lnTo>
                <a:lnTo>
                  <a:pt x="209436" y="658850"/>
                </a:lnTo>
                <a:lnTo>
                  <a:pt x="169841" y="638979"/>
                </a:lnTo>
                <a:lnTo>
                  <a:pt x="133373" y="614345"/>
                </a:lnTo>
                <a:lnTo>
                  <a:pt x="100441" y="585358"/>
                </a:lnTo>
                <a:lnTo>
                  <a:pt x="71454" y="552426"/>
                </a:lnTo>
                <a:lnTo>
                  <a:pt x="46820" y="515958"/>
                </a:lnTo>
                <a:lnTo>
                  <a:pt x="26949" y="476363"/>
                </a:lnTo>
                <a:lnTo>
                  <a:pt x="12250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10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/>
          <p:nvPr/>
        </p:nvSpPr>
        <p:spPr>
          <a:xfrm>
            <a:off x="7461505" y="5157215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834" y="0"/>
                </a:moveTo>
                <a:lnTo>
                  <a:pt x="150915" y="5169"/>
                </a:lnTo>
                <a:lnTo>
                  <a:pt x="109690" y="19896"/>
                </a:lnTo>
                <a:lnTo>
                  <a:pt x="73329" y="43007"/>
                </a:lnTo>
                <a:lnTo>
                  <a:pt x="43007" y="73329"/>
                </a:lnTo>
                <a:lnTo>
                  <a:pt x="19896" y="109690"/>
                </a:lnTo>
                <a:lnTo>
                  <a:pt x="5169" y="150915"/>
                </a:lnTo>
                <a:lnTo>
                  <a:pt x="0" y="195834"/>
                </a:lnTo>
                <a:lnTo>
                  <a:pt x="5169" y="240752"/>
                </a:lnTo>
                <a:lnTo>
                  <a:pt x="19896" y="281977"/>
                </a:lnTo>
                <a:lnTo>
                  <a:pt x="43007" y="318338"/>
                </a:lnTo>
                <a:lnTo>
                  <a:pt x="73329" y="348660"/>
                </a:lnTo>
                <a:lnTo>
                  <a:pt x="109690" y="371771"/>
                </a:lnTo>
                <a:lnTo>
                  <a:pt x="150915" y="386498"/>
                </a:lnTo>
                <a:lnTo>
                  <a:pt x="195834" y="391668"/>
                </a:lnTo>
                <a:lnTo>
                  <a:pt x="240752" y="386498"/>
                </a:lnTo>
                <a:lnTo>
                  <a:pt x="281977" y="371771"/>
                </a:lnTo>
                <a:lnTo>
                  <a:pt x="318338" y="348660"/>
                </a:lnTo>
                <a:lnTo>
                  <a:pt x="348660" y="318338"/>
                </a:lnTo>
                <a:lnTo>
                  <a:pt x="371771" y="281977"/>
                </a:lnTo>
                <a:lnTo>
                  <a:pt x="386498" y="240752"/>
                </a:lnTo>
                <a:lnTo>
                  <a:pt x="391668" y="195834"/>
                </a:lnTo>
                <a:lnTo>
                  <a:pt x="386498" y="150915"/>
                </a:lnTo>
                <a:lnTo>
                  <a:pt x="371771" y="109690"/>
                </a:lnTo>
                <a:lnTo>
                  <a:pt x="348660" y="73329"/>
                </a:lnTo>
                <a:lnTo>
                  <a:pt x="318338" y="43007"/>
                </a:lnTo>
                <a:lnTo>
                  <a:pt x="281977" y="19896"/>
                </a:lnTo>
                <a:lnTo>
                  <a:pt x="240752" y="5169"/>
                </a:lnTo>
                <a:lnTo>
                  <a:pt x="19583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 txBox="1"/>
          <p:nvPr/>
        </p:nvSpPr>
        <p:spPr>
          <a:xfrm>
            <a:off x="7623808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7370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900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800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900" y="685800"/>
                </a:lnTo>
                <a:lnTo>
                  <a:pt x="296375" y="682669"/>
                </a:lnTo>
                <a:lnTo>
                  <a:pt x="251751" y="673549"/>
                </a:lnTo>
                <a:lnTo>
                  <a:pt x="209436" y="658850"/>
                </a:lnTo>
                <a:lnTo>
                  <a:pt x="169841" y="638979"/>
                </a:lnTo>
                <a:lnTo>
                  <a:pt x="133373" y="614345"/>
                </a:lnTo>
                <a:lnTo>
                  <a:pt x="100441" y="585358"/>
                </a:lnTo>
                <a:lnTo>
                  <a:pt x="71454" y="552426"/>
                </a:lnTo>
                <a:lnTo>
                  <a:pt x="46820" y="515958"/>
                </a:lnTo>
                <a:lnTo>
                  <a:pt x="26949" y="476363"/>
                </a:lnTo>
                <a:lnTo>
                  <a:pt x="12250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100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4" name="object 24"/>
          <p:cNvSpPr/>
          <p:nvPr/>
        </p:nvSpPr>
        <p:spPr>
          <a:xfrm>
            <a:off x="10091929" y="5157215"/>
            <a:ext cx="781050" cy="783590"/>
          </a:xfrm>
          <a:custGeom>
            <a:avLst/>
            <a:gdLst/>
            <a:ahLst/>
            <a:cxnLst/>
            <a:rect l="l" t="t" r="r" b="b"/>
            <a:pathLst>
              <a:path w="390525" h="391794">
                <a:moveTo>
                  <a:pt x="195072" y="0"/>
                </a:moveTo>
                <a:lnTo>
                  <a:pt x="150356" y="5169"/>
                </a:lnTo>
                <a:lnTo>
                  <a:pt x="109301" y="19896"/>
                </a:lnTo>
                <a:lnTo>
                  <a:pt x="73080" y="43007"/>
                </a:lnTo>
                <a:lnTo>
                  <a:pt x="42867" y="73329"/>
                </a:lnTo>
                <a:lnTo>
                  <a:pt x="19834" y="109690"/>
                </a:lnTo>
                <a:lnTo>
                  <a:pt x="5154" y="150915"/>
                </a:lnTo>
                <a:lnTo>
                  <a:pt x="0" y="195834"/>
                </a:lnTo>
                <a:lnTo>
                  <a:pt x="5154" y="240752"/>
                </a:lnTo>
                <a:lnTo>
                  <a:pt x="19834" y="281977"/>
                </a:lnTo>
                <a:lnTo>
                  <a:pt x="42867" y="318338"/>
                </a:lnTo>
                <a:lnTo>
                  <a:pt x="73080" y="348660"/>
                </a:lnTo>
                <a:lnTo>
                  <a:pt x="109301" y="371771"/>
                </a:lnTo>
                <a:lnTo>
                  <a:pt x="150356" y="386498"/>
                </a:lnTo>
                <a:lnTo>
                  <a:pt x="195072" y="391668"/>
                </a:lnTo>
                <a:lnTo>
                  <a:pt x="239787" y="386498"/>
                </a:lnTo>
                <a:lnTo>
                  <a:pt x="280842" y="371771"/>
                </a:lnTo>
                <a:lnTo>
                  <a:pt x="317063" y="348660"/>
                </a:lnTo>
                <a:lnTo>
                  <a:pt x="347276" y="318338"/>
                </a:lnTo>
                <a:lnTo>
                  <a:pt x="370309" y="281977"/>
                </a:lnTo>
                <a:lnTo>
                  <a:pt x="384989" y="240752"/>
                </a:lnTo>
                <a:lnTo>
                  <a:pt x="390144" y="195834"/>
                </a:lnTo>
                <a:lnTo>
                  <a:pt x="384989" y="150915"/>
                </a:lnTo>
                <a:lnTo>
                  <a:pt x="370309" y="109690"/>
                </a:lnTo>
                <a:lnTo>
                  <a:pt x="347276" y="73329"/>
                </a:lnTo>
                <a:lnTo>
                  <a:pt x="317063" y="43007"/>
                </a:lnTo>
                <a:lnTo>
                  <a:pt x="280842" y="19896"/>
                </a:lnTo>
                <a:lnTo>
                  <a:pt x="239787" y="5169"/>
                </a:lnTo>
                <a:lnTo>
                  <a:pt x="195072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5" name="object 25"/>
          <p:cNvSpPr txBox="1"/>
          <p:nvPr/>
        </p:nvSpPr>
        <p:spPr>
          <a:xfrm>
            <a:off x="10253726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97794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900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800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900" y="685800"/>
                </a:lnTo>
                <a:lnTo>
                  <a:pt x="296375" y="682669"/>
                </a:lnTo>
                <a:lnTo>
                  <a:pt x="251751" y="673549"/>
                </a:lnTo>
                <a:lnTo>
                  <a:pt x="209436" y="658850"/>
                </a:lnTo>
                <a:lnTo>
                  <a:pt x="169841" y="638979"/>
                </a:lnTo>
                <a:lnTo>
                  <a:pt x="133373" y="614345"/>
                </a:lnTo>
                <a:lnTo>
                  <a:pt x="100441" y="585358"/>
                </a:lnTo>
                <a:lnTo>
                  <a:pt x="71454" y="552426"/>
                </a:lnTo>
                <a:lnTo>
                  <a:pt x="46820" y="515958"/>
                </a:lnTo>
                <a:lnTo>
                  <a:pt x="26949" y="476363"/>
                </a:lnTo>
                <a:lnTo>
                  <a:pt x="12250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100">
            <a:solidFill>
              <a:srgbClr val="9CB955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7" name="object 27"/>
          <p:cNvSpPr/>
          <p:nvPr/>
        </p:nvSpPr>
        <p:spPr>
          <a:xfrm>
            <a:off x="12719305" y="5157215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833" y="0"/>
                </a:moveTo>
                <a:lnTo>
                  <a:pt x="150915" y="5169"/>
                </a:lnTo>
                <a:lnTo>
                  <a:pt x="109690" y="19896"/>
                </a:lnTo>
                <a:lnTo>
                  <a:pt x="73329" y="43007"/>
                </a:lnTo>
                <a:lnTo>
                  <a:pt x="43007" y="73329"/>
                </a:lnTo>
                <a:lnTo>
                  <a:pt x="19896" y="109690"/>
                </a:lnTo>
                <a:lnTo>
                  <a:pt x="5169" y="150915"/>
                </a:lnTo>
                <a:lnTo>
                  <a:pt x="0" y="195834"/>
                </a:lnTo>
                <a:lnTo>
                  <a:pt x="5169" y="240752"/>
                </a:lnTo>
                <a:lnTo>
                  <a:pt x="19896" y="281977"/>
                </a:lnTo>
                <a:lnTo>
                  <a:pt x="43007" y="318338"/>
                </a:lnTo>
                <a:lnTo>
                  <a:pt x="73329" y="348660"/>
                </a:lnTo>
                <a:lnTo>
                  <a:pt x="109690" y="371771"/>
                </a:lnTo>
                <a:lnTo>
                  <a:pt x="150915" y="386498"/>
                </a:lnTo>
                <a:lnTo>
                  <a:pt x="195833" y="391668"/>
                </a:lnTo>
                <a:lnTo>
                  <a:pt x="240752" y="386498"/>
                </a:lnTo>
                <a:lnTo>
                  <a:pt x="281977" y="371771"/>
                </a:lnTo>
                <a:lnTo>
                  <a:pt x="318338" y="348660"/>
                </a:lnTo>
                <a:lnTo>
                  <a:pt x="348660" y="318338"/>
                </a:lnTo>
                <a:lnTo>
                  <a:pt x="371771" y="281977"/>
                </a:lnTo>
                <a:lnTo>
                  <a:pt x="386498" y="240752"/>
                </a:lnTo>
                <a:lnTo>
                  <a:pt x="391668" y="195834"/>
                </a:lnTo>
                <a:lnTo>
                  <a:pt x="386498" y="150915"/>
                </a:lnTo>
                <a:lnTo>
                  <a:pt x="371771" y="109690"/>
                </a:lnTo>
                <a:lnTo>
                  <a:pt x="348660" y="73329"/>
                </a:lnTo>
                <a:lnTo>
                  <a:pt x="318338" y="43007"/>
                </a:lnTo>
                <a:lnTo>
                  <a:pt x="281977" y="19896"/>
                </a:lnTo>
                <a:lnTo>
                  <a:pt x="240752" y="5169"/>
                </a:lnTo>
                <a:lnTo>
                  <a:pt x="195833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8" name="object 28"/>
          <p:cNvSpPr txBox="1"/>
          <p:nvPr/>
        </p:nvSpPr>
        <p:spPr>
          <a:xfrm>
            <a:off x="12882880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25170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899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799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899" y="685800"/>
                </a:lnTo>
                <a:lnTo>
                  <a:pt x="296375" y="682669"/>
                </a:lnTo>
                <a:lnTo>
                  <a:pt x="251751" y="673549"/>
                </a:lnTo>
                <a:lnTo>
                  <a:pt x="209436" y="658850"/>
                </a:lnTo>
                <a:lnTo>
                  <a:pt x="169841" y="638979"/>
                </a:lnTo>
                <a:lnTo>
                  <a:pt x="133373" y="614345"/>
                </a:lnTo>
                <a:lnTo>
                  <a:pt x="100441" y="585358"/>
                </a:lnTo>
                <a:lnTo>
                  <a:pt x="71454" y="552426"/>
                </a:lnTo>
                <a:lnTo>
                  <a:pt x="46820" y="515958"/>
                </a:lnTo>
                <a:lnTo>
                  <a:pt x="26949" y="476363"/>
                </a:lnTo>
                <a:lnTo>
                  <a:pt x="12250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099">
            <a:solidFill>
              <a:srgbClr val="16A995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0" name="object 30"/>
          <p:cNvSpPr txBox="1"/>
          <p:nvPr/>
        </p:nvSpPr>
        <p:spPr>
          <a:xfrm>
            <a:off x="1723543" y="6388861"/>
            <a:ext cx="174243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Endorsement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/consensus</a:t>
            </a:r>
            <a:endParaRPr sz="2400">
              <a:latin typeface="Calibri"/>
              <a:cs typeface="Calibri"/>
            </a:endParaRPr>
          </a:p>
          <a:p>
            <a:pPr marL="1270" algn="ctr"/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78377" y="3546347"/>
            <a:ext cx="189357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1270" algn="ctr">
              <a:spcBef>
                <a:spcPts val="200"/>
              </a:spcBef>
            </a:pP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Plugging  </a:t>
            </a:r>
            <a:r>
              <a:rPr sz="2400" b="1" spc="-20" dirty="0">
                <a:solidFill>
                  <a:srgbClr val="0D80B8"/>
                </a:solidFill>
                <a:latin typeface="Calibri"/>
                <a:cs typeface="Calibri"/>
              </a:rPr>
              <a:t>external 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identity</a:t>
            </a:r>
            <a:r>
              <a:rPr sz="2400" b="1" spc="-130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9293" y="6388861"/>
            <a:ext cx="11264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7940" marR="10160" indent="-3810" algn="just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Pl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u</a:t>
            </a:r>
            <a:r>
              <a:rPr sz="2400" b="1" spc="10" dirty="0">
                <a:solidFill>
                  <a:srgbClr val="F19C13"/>
                </a:solidFill>
                <a:latin typeface="Calibri"/>
                <a:cs typeface="Calibri"/>
              </a:rPr>
              <a:t>g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ing  </a:t>
            </a:r>
            <a:r>
              <a:rPr sz="2400" b="1" spc="-20" dirty="0">
                <a:solidFill>
                  <a:srgbClr val="F19C13"/>
                </a:solidFill>
                <a:latin typeface="Calibri"/>
                <a:cs typeface="Calibri"/>
              </a:rPr>
              <a:t>external  State</a:t>
            </a:r>
            <a:r>
              <a:rPr sz="2400" b="1" spc="-21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Db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84843" y="3924809"/>
            <a:ext cx="124079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49860" marR="10160" indent="-125730">
              <a:spcBef>
                <a:spcPts val="200"/>
              </a:spcBef>
            </a:pP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Hi</a:t>
            </a:r>
            <a:r>
              <a:rPr sz="2400" b="1" spc="-30" dirty="0">
                <a:solidFill>
                  <a:srgbClr val="9CB955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9CB955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o</a:t>
            </a:r>
            <a:r>
              <a:rPr sz="2400" b="1" spc="10" dirty="0">
                <a:solidFill>
                  <a:srgbClr val="9CB955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i</a:t>
            </a:r>
            <a:r>
              <a:rPr sz="2400" b="1" spc="-30" dirty="0">
                <a:solidFill>
                  <a:srgbClr val="9CB955"/>
                </a:solidFill>
                <a:latin typeface="Calibri"/>
                <a:cs typeface="Calibri"/>
              </a:rPr>
              <a:t>c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l  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queries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332460" y="6388861"/>
            <a:ext cx="156210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HTTP</a:t>
            </a:r>
            <a:r>
              <a:rPr sz="2400" b="1" spc="-3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deprecated,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use</a:t>
            </a:r>
            <a:r>
              <a:rPr sz="2400" b="1" spc="-4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SDK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612112" y="5544310"/>
            <a:ext cx="439420" cy="0"/>
          </a:xfrm>
          <a:custGeom>
            <a:avLst/>
            <a:gdLst/>
            <a:ahLst/>
            <a:cxnLst/>
            <a:rect l="l" t="t" r="r" b="b"/>
            <a:pathLst>
              <a:path w="219709">
                <a:moveTo>
                  <a:pt x="0" y="0"/>
                </a:moveTo>
                <a:lnTo>
                  <a:pt x="219455" y="0"/>
                </a:lnTo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6" name="object 36"/>
          <p:cNvSpPr/>
          <p:nvPr/>
        </p:nvSpPr>
        <p:spPr>
          <a:xfrm>
            <a:off x="15351253" y="5158741"/>
            <a:ext cx="781050" cy="783590"/>
          </a:xfrm>
          <a:custGeom>
            <a:avLst/>
            <a:gdLst/>
            <a:ahLst/>
            <a:cxnLst/>
            <a:rect l="l" t="t" r="r" b="b"/>
            <a:pathLst>
              <a:path w="390525" h="391794">
                <a:moveTo>
                  <a:pt x="195072" y="0"/>
                </a:moveTo>
                <a:lnTo>
                  <a:pt x="150356" y="5169"/>
                </a:lnTo>
                <a:lnTo>
                  <a:pt x="109301" y="19896"/>
                </a:lnTo>
                <a:lnTo>
                  <a:pt x="73080" y="43007"/>
                </a:lnTo>
                <a:lnTo>
                  <a:pt x="42867" y="73329"/>
                </a:lnTo>
                <a:lnTo>
                  <a:pt x="19834" y="109690"/>
                </a:lnTo>
                <a:lnTo>
                  <a:pt x="5154" y="150915"/>
                </a:lnTo>
                <a:lnTo>
                  <a:pt x="0" y="195834"/>
                </a:lnTo>
                <a:lnTo>
                  <a:pt x="5154" y="240752"/>
                </a:lnTo>
                <a:lnTo>
                  <a:pt x="19834" y="281977"/>
                </a:lnTo>
                <a:lnTo>
                  <a:pt x="42867" y="318338"/>
                </a:lnTo>
                <a:lnTo>
                  <a:pt x="73080" y="348660"/>
                </a:lnTo>
                <a:lnTo>
                  <a:pt x="109301" y="371771"/>
                </a:lnTo>
                <a:lnTo>
                  <a:pt x="150356" y="386498"/>
                </a:lnTo>
                <a:lnTo>
                  <a:pt x="195072" y="391668"/>
                </a:lnTo>
                <a:lnTo>
                  <a:pt x="239787" y="386498"/>
                </a:lnTo>
                <a:lnTo>
                  <a:pt x="280842" y="371771"/>
                </a:lnTo>
                <a:lnTo>
                  <a:pt x="317063" y="348660"/>
                </a:lnTo>
                <a:lnTo>
                  <a:pt x="347276" y="318338"/>
                </a:lnTo>
                <a:lnTo>
                  <a:pt x="370309" y="281977"/>
                </a:lnTo>
                <a:lnTo>
                  <a:pt x="384989" y="240752"/>
                </a:lnTo>
                <a:lnTo>
                  <a:pt x="390144" y="195834"/>
                </a:lnTo>
                <a:lnTo>
                  <a:pt x="384989" y="150915"/>
                </a:lnTo>
                <a:lnTo>
                  <a:pt x="370309" y="109690"/>
                </a:lnTo>
                <a:lnTo>
                  <a:pt x="347276" y="73329"/>
                </a:lnTo>
                <a:lnTo>
                  <a:pt x="317063" y="43007"/>
                </a:lnTo>
                <a:lnTo>
                  <a:pt x="280842" y="19896"/>
                </a:lnTo>
                <a:lnTo>
                  <a:pt x="239787" y="5169"/>
                </a:lnTo>
                <a:lnTo>
                  <a:pt x="19507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37"/>
          <p:cNvSpPr/>
          <p:nvPr/>
        </p:nvSpPr>
        <p:spPr>
          <a:xfrm>
            <a:off x="15351253" y="5158741"/>
            <a:ext cx="781050" cy="783590"/>
          </a:xfrm>
          <a:custGeom>
            <a:avLst/>
            <a:gdLst/>
            <a:ahLst/>
            <a:cxnLst/>
            <a:rect l="l" t="t" r="r" b="b"/>
            <a:pathLst>
              <a:path w="390525" h="391794">
                <a:moveTo>
                  <a:pt x="0" y="195834"/>
                </a:moveTo>
                <a:lnTo>
                  <a:pt x="5154" y="150915"/>
                </a:lnTo>
                <a:lnTo>
                  <a:pt x="19834" y="109690"/>
                </a:lnTo>
                <a:lnTo>
                  <a:pt x="42867" y="73329"/>
                </a:lnTo>
                <a:lnTo>
                  <a:pt x="73080" y="43007"/>
                </a:lnTo>
                <a:lnTo>
                  <a:pt x="109301" y="19896"/>
                </a:lnTo>
                <a:lnTo>
                  <a:pt x="150356" y="5169"/>
                </a:lnTo>
                <a:lnTo>
                  <a:pt x="195072" y="0"/>
                </a:lnTo>
                <a:lnTo>
                  <a:pt x="239787" y="5169"/>
                </a:lnTo>
                <a:lnTo>
                  <a:pt x="280842" y="19896"/>
                </a:lnTo>
                <a:lnTo>
                  <a:pt x="317063" y="43007"/>
                </a:lnTo>
                <a:lnTo>
                  <a:pt x="347276" y="73329"/>
                </a:lnTo>
                <a:lnTo>
                  <a:pt x="370309" y="109690"/>
                </a:lnTo>
                <a:lnTo>
                  <a:pt x="384989" y="150915"/>
                </a:lnTo>
                <a:lnTo>
                  <a:pt x="390144" y="195834"/>
                </a:lnTo>
                <a:lnTo>
                  <a:pt x="384989" y="240752"/>
                </a:lnTo>
                <a:lnTo>
                  <a:pt x="370309" y="281977"/>
                </a:lnTo>
                <a:lnTo>
                  <a:pt x="347276" y="318338"/>
                </a:lnTo>
                <a:lnTo>
                  <a:pt x="317063" y="348660"/>
                </a:lnTo>
                <a:lnTo>
                  <a:pt x="280842" y="371771"/>
                </a:lnTo>
                <a:lnTo>
                  <a:pt x="239787" y="386498"/>
                </a:lnTo>
                <a:lnTo>
                  <a:pt x="195072" y="391668"/>
                </a:lnTo>
                <a:lnTo>
                  <a:pt x="150356" y="386498"/>
                </a:lnTo>
                <a:lnTo>
                  <a:pt x="109301" y="371771"/>
                </a:lnTo>
                <a:lnTo>
                  <a:pt x="73080" y="348660"/>
                </a:lnTo>
                <a:lnTo>
                  <a:pt x="42867" y="318338"/>
                </a:lnTo>
                <a:lnTo>
                  <a:pt x="19834" y="281977"/>
                </a:lnTo>
                <a:lnTo>
                  <a:pt x="5154" y="240752"/>
                </a:lnTo>
                <a:lnTo>
                  <a:pt x="0" y="195834"/>
                </a:lnTo>
                <a:close/>
              </a:path>
            </a:pathLst>
          </a:custGeom>
          <a:ln w="198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8" name="object 38"/>
          <p:cNvSpPr txBox="1"/>
          <p:nvPr/>
        </p:nvSpPr>
        <p:spPr>
          <a:xfrm>
            <a:off x="15512034" y="5256174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055594" y="48661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900" y="0"/>
                </a:lnTo>
                <a:lnTo>
                  <a:pt x="389424" y="3130"/>
                </a:lnTo>
                <a:lnTo>
                  <a:pt x="434048" y="12250"/>
                </a:lnTo>
                <a:lnTo>
                  <a:pt x="476363" y="26949"/>
                </a:lnTo>
                <a:lnTo>
                  <a:pt x="515958" y="46820"/>
                </a:lnTo>
                <a:lnTo>
                  <a:pt x="552426" y="71454"/>
                </a:lnTo>
                <a:lnTo>
                  <a:pt x="585358" y="100441"/>
                </a:lnTo>
                <a:lnTo>
                  <a:pt x="614345" y="133373"/>
                </a:lnTo>
                <a:lnTo>
                  <a:pt x="638979" y="169841"/>
                </a:lnTo>
                <a:lnTo>
                  <a:pt x="658850" y="209436"/>
                </a:lnTo>
                <a:lnTo>
                  <a:pt x="673549" y="251751"/>
                </a:lnTo>
                <a:lnTo>
                  <a:pt x="682669" y="296375"/>
                </a:lnTo>
                <a:lnTo>
                  <a:pt x="685800" y="342900"/>
                </a:lnTo>
                <a:lnTo>
                  <a:pt x="682669" y="389424"/>
                </a:lnTo>
                <a:lnTo>
                  <a:pt x="673549" y="434048"/>
                </a:lnTo>
                <a:lnTo>
                  <a:pt x="658850" y="476363"/>
                </a:lnTo>
                <a:lnTo>
                  <a:pt x="638979" y="515958"/>
                </a:lnTo>
                <a:lnTo>
                  <a:pt x="614345" y="552426"/>
                </a:lnTo>
                <a:lnTo>
                  <a:pt x="585358" y="585358"/>
                </a:lnTo>
                <a:lnTo>
                  <a:pt x="552426" y="614345"/>
                </a:lnTo>
                <a:lnTo>
                  <a:pt x="515958" y="638979"/>
                </a:lnTo>
                <a:lnTo>
                  <a:pt x="476363" y="658850"/>
                </a:lnTo>
                <a:lnTo>
                  <a:pt x="434048" y="673549"/>
                </a:lnTo>
                <a:lnTo>
                  <a:pt x="389424" y="682669"/>
                </a:lnTo>
                <a:lnTo>
                  <a:pt x="342900" y="685800"/>
                </a:lnTo>
                <a:lnTo>
                  <a:pt x="296375" y="682669"/>
                </a:lnTo>
                <a:lnTo>
                  <a:pt x="251751" y="673549"/>
                </a:lnTo>
                <a:lnTo>
                  <a:pt x="209436" y="658850"/>
                </a:lnTo>
                <a:lnTo>
                  <a:pt x="169841" y="638979"/>
                </a:lnTo>
                <a:lnTo>
                  <a:pt x="133373" y="614345"/>
                </a:lnTo>
                <a:lnTo>
                  <a:pt x="100441" y="585358"/>
                </a:lnTo>
                <a:lnTo>
                  <a:pt x="71454" y="552426"/>
                </a:lnTo>
                <a:lnTo>
                  <a:pt x="46820" y="515958"/>
                </a:lnTo>
                <a:lnTo>
                  <a:pt x="26949" y="476363"/>
                </a:lnTo>
                <a:lnTo>
                  <a:pt x="12250" y="434048"/>
                </a:lnTo>
                <a:lnTo>
                  <a:pt x="3130" y="389424"/>
                </a:lnTo>
                <a:lnTo>
                  <a:pt x="0" y="342900"/>
                </a:lnTo>
                <a:close/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0" name="object 40"/>
          <p:cNvSpPr txBox="1"/>
          <p:nvPr/>
        </p:nvSpPr>
        <p:spPr>
          <a:xfrm>
            <a:off x="15054326" y="6361939"/>
            <a:ext cx="13766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4138" marR="10160" indent="-80010">
              <a:spcBef>
                <a:spcPts val="200"/>
              </a:spcBef>
            </a:pPr>
            <a:r>
              <a:rPr sz="2400" b="1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ode  </a:t>
            </a:r>
            <a:r>
              <a:rPr sz="2400" b="1" spc="-10" dirty="0">
                <a:solidFill>
                  <a:srgbClr val="7E7E7E"/>
                </a:solidFill>
                <a:latin typeface="Calibri"/>
                <a:cs typeface="Calibri"/>
              </a:rPr>
              <a:t>upgrades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9362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942650" y="642774"/>
            <a:ext cx="1641266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pc="-20" dirty="0">
                <a:solidFill>
                  <a:srgbClr val="095A82"/>
                </a:solidFill>
              </a:rPr>
              <a:t>Key </a:t>
            </a:r>
            <a:r>
              <a:rPr lang="en-IN" spc="-10" dirty="0">
                <a:solidFill>
                  <a:srgbClr val="095A82"/>
                </a:solidFill>
              </a:rPr>
              <a:t>Features of Fabric</a:t>
            </a:r>
            <a:r>
              <a:rPr lang="en-IN" spc="160" dirty="0">
                <a:solidFill>
                  <a:srgbClr val="095A82"/>
                </a:solidFill>
              </a:rPr>
              <a:t> </a:t>
            </a:r>
            <a:r>
              <a:rPr lang="en-IN" spc="-20" dirty="0">
                <a:solidFill>
                  <a:srgbClr val="095A82"/>
                </a:solidFill>
              </a:rPr>
              <a:t>V1.0</a:t>
            </a:r>
            <a:endParaRPr sz="5600" dirty="0">
              <a:solidFill>
                <a:schemeClr val="tx2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4"/>
          <p:cNvSpPr/>
          <p:nvPr/>
        </p:nvSpPr>
        <p:spPr>
          <a:xfrm>
            <a:off x="8363710" y="3197351"/>
            <a:ext cx="2837688" cy="17465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5"/>
          <p:cNvSpPr/>
          <p:nvPr/>
        </p:nvSpPr>
        <p:spPr>
          <a:xfrm>
            <a:off x="8415528" y="3257999"/>
            <a:ext cx="2628900" cy="1527810"/>
          </a:xfrm>
          <a:custGeom>
            <a:avLst/>
            <a:gdLst/>
            <a:ahLst/>
            <a:cxnLst/>
            <a:rect l="l" t="t" r="r" b="b"/>
            <a:pathLst>
              <a:path w="1314450" h="763905">
                <a:moveTo>
                  <a:pt x="961711" y="11139"/>
                </a:moveTo>
                <a:lnTo>
                  <a:pt x="851396" y="11139"/>
                </a:lnTo>
                <a:lnTo>
                  <a:pt x="898938" y="12583"/>
                </a:lnTo>
                <a:lnTo>
                  <a:pt x="946051" y="19114"/>
                </a:lnTo>
                <a:lnTo>
                  <a:pt x="992162" y="30755"/>
                </a:lnTo>
                <a:lnTo>
                  <a:pt x="1036701" y="47527"/>
                </a:lnTo>
                <a:lnTo>
                  <a:pt x="1085070" y="70244"/>
                </a:lnTo>
                <a:lnTo>
                  <a:pt x="1129617" y="98962"/>
                </a:lnTo>
                <a:lnTo>
                  <a:pt x="1169806" y="133109"/>
                </a:lnTo>
                <a:lnTo>
                  <a:pt x="1205102" y="172114"/>
                </a:lnTo>
                <a:lnTo>
                  <a:pt x="1237202" y="215485"/>
                </a:lnTo>
                <a:lnTo>
                  <a:pt x="1263586" y="262380"/>
                </a:lnTo>
                <a:lnTo>
                  <a:pt x="1283969" y="311989"/>
                </a:lnTo>
                <a:lnTo>
                  <a:pt x="1298066" y="363503"/>
                </a:lnTo>
                <a:lnTo>
                  <a:pt x="1305681" y="416613"/>
                </a:lnTo>
                <a:lnTo>
                  <a:pt x="1306782" y="470818"/>
                </a:lnTo>
                <a:lnTo>
                  <a:pt x="1301335" y="525023"/>
                </a:lnTo>
                <a:lnTo>
                  <a:pt x="1289303" y="578133"/>
                </a:lnTo>
                <a:lnTo>
                  <a:pt x="1272579" y="627503"/>
                </a:lnTo>
                <a:lnTo>
                  <a:pt x="1249045" y="675241"/>
                </a:lnTo>
                <a:lnTo>
                  <a:pt x="1219509" y="720812"/>
                </a:lnTo>
                <a:lnTo>
                  <a:pt x="1184783" y="763680"/>
                </a:lnTo>
                <a:lnTo>
                  <a:pt x="1221243" y="722455"/>
                </a:lnTo>
                <a:lnTo>
                  <a:pt x="1251966" y="677431"/>
                </a:lnTo>
                <a:lnTo>
                  <a:pt x="1276687" y="629146"/>
                </a:lnTo>
                <a:lnTo>
                  <a:pt x="1295146" y="578133"/>
                </a:lnTo>
                <a:lnTo>
                  <a:pt x="1307580" y="525023"/>
                </a:lnTo>
                <a:lnTo>
                  <a:pt x="1314037" y="470818"/>
                </a:lnTo>
                <a:lnTo>
                  <a:pt x="1313969" y="416613"/>
                </a:lnTo>
                <a:lnTo>
                  <a:pt x="1306830" y="363503"/>
                </a:lnTo>
                <a:lnTo>
                  <a:pt x="1292679" y="310257"/>
                </a:lnTo>
                <a:lnTo>
                  <a:pt x="1272301" y="259474"/>
                </a:lnTo>
                <a:lnTo>
                  <a:pt x="1245947" y="211431"/>
                </a:lnTo>
                <a:lnTo>
                  <a:pt x="1213865" y="166399"/>
                </a:lnTo>
                <a:lnTo>
                  <a:pt x="1176881" y="125604"/>
                </a:lnTo>
                <a:lnTo>
                  <a:pt x="1135824" y="90263"/>
                </a:lnTo>
                <a:lnTo>
                  <a:pt x="1090957" y="60350"/>
                </a:lnTo>
                <a:lnTo>
                  <a:pt x="1042543" y="35843"/>
                </a:lnTo>
                <a:lnTo>
                  <a:pt x="989750" y="17387"/>
                </a:lnTo>
                <a:lnTo>
                  <a:pt x="961711" y="11139"/>
                </a:lnTo>
                <a:close/>
              </a:path>
              <a:path w="1314450" h="763905">
                <a:moveTo>
                  <a:pt x="412571" y="430178"/>
                </a:moveTo>
                <a:lnTo>
                  <a:pt x="209041" y="430178"/>
                </a:lnTo>
                <a:lnTo>
                  <a:pt x="0" y="433099"/>
                </a:lnTo>
                <a:lnTo>
                  <a:pt x="415289" y="438941"/>
                </a:lnTo>
                <a:lnTo>
                  <a:pt x="421132" y="438941"/>
                </a:lnTo>
                <a:lnTo>
                  <a:pt x="421132" y="433099"/>
                </a:lnTo>
                <a:lnTo>
                  <a:pt x="412369" y="433099"/>
                </a:lnTo>
                <a:lnTo>
                  <a:pt x="412571" y="430178"/>
                </a:lnTo>
                <a:close/>
              </a:path>
              <a:path w="1314450" h="763905">
                <a:moveTo>
                  <a:pt x="882022" y="0"/>
                </a:moveTo>
                <a:lnTo>
                  <a:pt x="827659" y="1045"/>
                </a:lnTo>
                <a:lnTo>
                  <a:pt x="773358" y="8641"/>
                </a:lnTo>
                <a:lnTo>
                  <a:pt x="720153" y="22477"/>
                </a:lnTo>
                <a:lnTo>
                  <a:pt x="669139" y="42265"/>
                </a:lnTo>
                <a:lnTo>
                  <a:pt x="621411" y="67720"/>
                </a:lnTo>
                <a:lnTo>
                  <a:pt x="576189" y="100778"/>
                </a:lnTo>
                <a:lnTo>
                  <a:pt x="536146" y="138443"/>
                </a:lnTo>
                <a:lnTo>
                  <a:pt x="500985" y="179895"/>
                </a:lnTo>
                <a:lnTo>
                  <a:pt x="470408" y="224311"/>
                </a:lnTo>
                <a:lnTo>
                  <a:pt x="445426" y="273686"/>
                </a:lnTo>
                <a:lnTo>
                  <a:pt x="427243" y="325467"/>
                </a:lnTo>
                <a:lnTo>
                  <a:pt x="416133" y="378866"/>
                </a:lnTo>
                <a:lnTo>
                  <a:pt x="412571" y="430178"/>
                </a:lnTo>
                <a:lnTo>
                  <a:pt x="415289" y="430178"/>
                </a:lnTo>
                <a:lnTo>
                  <a:pt x="412369" y="433099"/>
                </a:lnTo>
                <a:lnTo>
                  <a:pt x="421132" y="433099"/>
                </a:lnTo>
                <a:lnTo>
                  <a:pt x="426467" y="380994"/>
                </a:lnTo>
                <a:lnTo>
                  <a:pt x="438102" y="329436"/>
                </a:lnTo>
                <a:lnTo>
                  <a:pt x="455761" y="278973"/>
                </a:lnTo>
                <a:lnTo>
                  <a:pt x="479171" y="230153"/>
                </a:lnTo>
                <a:lnTo>
                  <a:pt x="509649" y="186239"/>
                </a:lnTo>
                <a:lnTo>
                  <a:pt x="544496" y="146111"/>
                </a:lnTo>
                <a:lnTo>
                  <a:pt x="583701" y="110317"/>
                </a:lnTo>
                <a:lnTo>
                  <a:pt x="627252" y="79404"/>
                </a:lnTo>
                <a:lnTo>
                  <a:pt x="668366" y="55763"/>
                </a:lnTo>
                <a:lnTo>
                  <a:pt x="711909" y="37092"/>
                </a:lnTo>
                <a:lnTo>
                  <a:pt x="757310" y="23416"/>
                </a:lnTo>
                <a:lnTo>
                  <a:pt x="803996" y="14757"/>
                </a:lnTo>
                <a:lnTo>
                  <a:pt x="851396" y="11139"/>
                </a:lnTo>
                <a:lnTo>
                  <a:pt x="961711" y="11139"/>
                </a:lnTo>
                <a:lnTo>
                  <a:pt x="936148" y="5443"/>
                </a:lnTo>
                <a:lnTo>
                  <a:pt x="882022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" name="object 6"/>
          <p:cNvSpPr/>
          <p:nvPr/>
        </p:nvSpPr>
        <p:spPr>
          <a:xfrm>
            <a:off x="8415528" y="3257999"/>
            <a:ext cx="2628900" cy="1527810"/>
          </a:xfrm>
          <a:custGeom>
            <a:avLst/>
            <a:gdLst/>
            <a:ahLst/>
            <a:cxnLst/>
            <a:rect l="l" t="t" r="r" b="b"/>
            <a:pathLst>
              <a:path w="1314450" h="763905">
                <a:moveTo>
                  <a:pt x="1184783" y="763680"/>
                </a:moveTo>
                <a:lnTo>
                  <a:pt x="1219509" y="720812"/>
                </a:lnTo>
                <a:lnTo>
                  <a:pt x="1249045" y="675241"/>
                </a:lnTo>
                <a:lnTo>
                  <a:pt x="1272579" y="627503"/>
                </a:lnTo>
                <a:lnTo>
                  <a:pt x="1289303" y="578133"/>
                </a:lnTo>
                <a:lnTo>
                  <a:pt x="1301335" y="525023"/>
                </a:lnTo>
                <a:lnTo>
                  <a:pt x="1306782" y="470818"/>
                </a:lnTo>
                <a:lnTo>
                  <a:pt x="1305681" y="416613"/>
                </a:lnTo>
                <a:lnTo>
                  <a:pt x="1298066" y="363503"/>
                </a:lnTo>
                <a:lnTo>
                  <a:pt x="1283969" y="311989"/>
                </a:lnTo>
                <a:lnTo>
                  <a:pt x="1263586" y="262380"/>
                </a:lnTo>
                <a:lnTo>
                  <a:pt x="1237202" y="215485"/>
                </a:lnTo>
                <a:lnTo>
                  <a:pt x="1205102" y="172114"/>
                </a:lnTo>
                <a:lnTo>
                  <a:pt x="1169806" y="133109"/>
                </a:lnTo>
                <a:lnTo>
                  <a:pt x="1129617" y="98962"/>
                </a:lnTo>
                <a:lnTo>
                  <a:pt x="1085070" y="70244"/>
                </a:lnTo>
                <a:lnTo>
                  <a:pt x="1036701" y="47527"/>
                </a:lnTo>
                <a:lnTo>
                  <a:pt x="992162" y="30755"/>
                </a:lnTo>
                <a:lnTo>
                  <a:pt x="946051" y="19114"/>
                </a:lnTo>
                <a:lnTo>
                  <a:pt x="898938" y="12583"/>
                </a:lnTo>
                <a:lnTo>
                  <a:pt x="851396" y="11139"/>
                </a:lnTo>
                <a:lnTo>
                  <a:pt x="803996" y="14757"/>
                </a:lnTo>
                <a:lnTo>
                  <a:pt x="757310" y="23416"/>
                </a:lnTo>
                <a:lnTo>
                  <a:pt x="711909" y="37092"/>
                </a:lnTo>
                <a:lnTo>
                  <a:pt x="668366" y="55763"/>
                </a:lnTo>
                <a:lnTo>
                  <a:pt x="627252" y="79404"/>
                </a:lnTo>
                <a:lnTo>
                  <a:pt x="583701" y="110317"/>
                </a:lnTo>
                <a:lnTo>
                  <a:pt x="544496" y="146111"/>
                </a:lnTo>
                <a:lnTo>
                  <a:pt x="509649" y="186239"/>
                </a:lnTo>
                <a:lnTo>
                  <a:pt x="479171" y="230153"/>
                </a:lnTo>
                <a:lnTo>
                  <a:pt x="455761" y="278973"/>
                </a:lnTo>
                <a:lnTo>
                  <a:pt x="438102" y="329436"/>
                </a:lnTo>
                <a:lnTo>
                  <a:pt x="426467" y="380994"/>
                </a:lnTo>
                <a:lnTo>
                  <a:pt x="421132" y="433099"/>
                </a:lnTo>
                <a:lnTo>
                  <a:pt x="421132" y="438941"/>
                </a:lnTo>
                <a:lnTo>
                  <a:pt x="415289" y="438941"/>
                </a:lnTo>
                <a:lnTo>
                  <a:pt x="296052" y="437253"/>
                </a:lnTo>
                <a:lnTo>
                  <a:pt x="234822" y="436385"/>
                </a:lnTo>
                <a:lnTo>
                  <a:pt x="212264" y="436066"/>
                </a:lnTo>
                <a:lnTo>
                  <a:pt x="209041" y="436020"/>
                </a:lnTo>
                <a:lnTo>
                  <a:pt x="88189" y="434332"/>
                </a:lnTo>
                <a:lnTo>
                  <a:pt x="26130" y="433464"/>
                </a:lnTo>
                <a:lnTo>
                  <a:pt x="3266" y="433145"/>
                </a:lnTo>
                <a:lnTo>
                  <a:pt x="0" y="433099"/>
                </a:lnTo>
                <a:lnTo>
                  <a:pt x="120852" y="431411"/>
                </a:lnTo>
                <a:lnTo>
                  <a:pt x="182911" y="430543"/>
                </a:lnTo>
                <a:lnTo>
                  <a:pt x="205775" y="430224"/>
                </a:lnTo>
                <a:lnTo>
                  <a:pt x="209041" y="430178"/>
                </a:lnTo>
                <a:lnTo>
                  <a:pt x="328279" y="430178"/>
                </a:lnTo>
                <a:lnTo>
                  <a:pt x="389509" y="430178"/>
                </a:lnTo>
                <a:lnTo>
                  <a:pt x="412067" y="430178"/>
                </a:lnTo>
                <a:lnTo>
                  <a:pt x="415289" y="430178"/>
                </a:lnTo>
                <a:lnTo>
                  <a:pt x="412369" y="433099"/>
                </a:lnTo>
                <a:lnTo>
                  <a:pt x="416133" y="378866"/>
                </a:lnTo>
                <a:lnTo>
                  <a:pt x="427243" y="325467"/>
                </a:lnTo>
                <a:lnTo>
                  <a:pt x="445426" y="273686"/>
                </a:lnTo>
                <a:lnTo>
                  <a:pt x="470408" y="224311"/>
                </a:lnTo>
                <a:lnTo>
                  <a:pt x="500985" y="179895"/>
                </a:lnTo>
                <a:lnTo>
                  <a:pt x="536146" y="138443"/>
                </a:lnTo>
                <a:lnTo>
                  <a:pt x="576189" y="100778"/>
                </a:lnTo>
                <a:lnTo>
                  <a:pt x="621411" y="67720"/>
                </a:lnTo>
                <a:lnTo>
                  <a:pt x="669139" y="42265"/>
                </a:lnTo>
                <a:lnTo>
                  <a:pt x="720153" y="22477"/>
                </a:lnTo>
                <a:lnTo>
                  <a:pt x="773358" y="8641"/>
                </a:lnTo>
                <a:lnTo>
                  <a:pt x="827659" y="1045"/>
                </a:lnTo>
                <a:lnTo>
                  <a:pt x="882022" y="0"/>
                </a:lnTo>
                <a:lnTo>
                  <a:pt x="936148" y="5443"/>
                </a:lnTo>
                <a:lnTo>
                  <a:pt x="989750" y="17387"/>
                </a:lnTo>
                <a:lnTo>
                  <a:pt x="1042543" y="35843"/>
                </a:lnTo>
                <a:lnTo>
                  <a:pt x="1090957" y="60350"/>
                </a:lnTo>
                <a:lnTo>
                  <a:pt x="1135824" y="90263"/>
                </a:lnTo>
                <a:lnTo>
                  <a:pt x="1176881" y="125604"/>
                </a:lnTo>
                <a:lnTo>
                  <a:pt x="1213865" y="166399"/>
                </a:lnTo>
                <a:lnTo>
                  <a:pt x="1245947" y="211431"/>
                </a:lnTo>
                <a:lnTo>
                  <a:pt x="1272301" y="259474"/>
                </a:lnTo>
                <a:lnTo>
                  <a:pt x="1292679" y="310257"/>
                </a:lnTo>
                <a:lnTo>
                  <a:pt x="1306830" y="363503"/>
                </a:lnTo>
                <a:lnTo>
                  <a:pt x="1313969" y="416613"/>
                </a:lnTo>
                <a:lnTo>
                  <a:pt x="1314037" y="470818"/>
                </a:lnTo>
                <a:lnTo>
                  <a:pt x="1307580" y="525023"/>
                </a:lnTo>
                <a:lnTo>
                  <a:pt x="1295146" y="578133"/>
                </a:lnTo>
                <a:lnTo>
                  <a:pt x="1276687" y="629146"/>
                </a:lnTo>
                <a:lnTo>
                  <a:pt x="1251966" y="677431"/>
                </a:lnTo>
                <a:lnTo>
                  <a:pt x="1221243" y="722455"/>
                </a:lnTo>
                <a:lnTo>
                  <a:pt x="1184783" y="763680"/>
                </a:lnTo>
                <a:close/>
              </a:path>
            </a:pathLst>
          </a:custGeom>
          <a:ln w="6096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7"/>
          <p:cNvSpPr/>
          <p:nvPr/>
        </p:nvSpPr>
        <p:spPr>
          <a:xfrm>
            <a:off x="6836665" y="2862072"/>
            <a:ext cx="1914118" cy="2746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8"/>
          <p:cNvSpPr/>
          <p:nvPr/>
        </p:nvSpPr>
        <p:spPr>
          <a:xfrm>
            <a:off x="6948614" y="2897404"/>
            <a:ext cx="1699260" cy="2537460"/>
          </a:xfrm>
          <a:custGeom>
            <a:avLst/>
            <a:gdLst/>
            <a:ahLst/>
            <a:cxnLst/>
            <a:rect l="l" t="t" r="r" b="b"/>
            <a:pathLst>
              <a:path w="849629" h="1268730">
                <a:moveTo>
                  <a:pt x="294042" y="878079"/>
                </a:moveTo>
                <a:lnTo>
                  <a:pt x="231806" y="1070850"/>
                </a:lnTo>
                <a:lnTo>
                  <a:pt x="170973" y="1268589"/>
                </a:lnTo>
                <a:lnTo>
                  <a:pt x="237648" y="1073644"/>
                </a:lnTo>
                <a:lnTo>
                  <a:pt x="300460" y="878826"/>
                </a:lnTo>
                <a:lnTo>
                  <a:pt x="295687" y="878826"/>
                </a:lnTo>
                <a:lnTo>
                  <a:pt x="294042" y="878079"/>
                </a:lnTo>
                <a:close/>
              </a:path>
              <a:path w="849629" h="1268730">
                <a:moveTo>
                  <a:pt x="304323" y="872984"/>
                </a:moveTo>
                <a:lnTo>
                  <a:pt x="295687" y="872984"/>
                </a:lnTo>
                <a:lnTo>
                  <a:pt x="295687" y="878826"/>
                </a:lnTo>
                <a:lnTo>
                  <a:pt x="300460" y="878826"/>
                </a:lnTo>
                <a:lnTo>
                  <a:pt x="301402" y="875905"/>
                </a:lnTo>
                <a:lnTo>
                  <a:pt x="304323" y="872984"/>
                </a:lnTo>
                <a:close/>
              </a:path>
              <a:path w="849629" h="1268730">
                <a:moveTo>
                  <a:pt x="450026" y="0"/>
                </a:moveTo>
                <a:lnTo>
                  <a:pt x="395915" y="3288"/>
                </a:lnTo>
                <a:lnTo>
                  <a:pt x="342524" y="13092"/>
                </a:lnTo>
                <a:lnTo>
                  <a:pt x="289845" y="29450"/>
                </a:lnTo>
                <a:lnTo>
                  <a:pt x="240613" y="52264"/>
                </a:lnTo>
                <a:lnTo>
                  <a:pt x="193833" y="81091"/>
                </a:lnTo>
                <a:lnTo>
                  <a:pt x="150864" y="115371"/>
                </a:lnTo>
                <a:lnTo>
                  <a:pt x="113061" y="154545"/>
                </a:lnTo>
                <a:lnTo>
                  <a:pt x="78865" y="198076"/>
                </a:lnTo>
                <a:lnTo>
                  <a:pt x="50371" y="245429"/>
                </a:lnTo>
                <a:lnTo>
                  <a:pt x="27854" y="296044"/>
                </a:lnTo>
                <a:lnTo>
                  <a:pt x="11588" y="349363"/>
                </a:lnTo>
                <a:lnTo>
                  <a:pt x="2258" y="402661"/>
                </a:lnTo>
                <a:lnTo>
                  <a:pt x="0" y="457043"/>
                </a:lnTo>
                <a:lnTo>
                  <a:pt x="4266" y="511401"/>
                </a:lnTo>
                <a:lnTo>
                  <a:pt x="14509" y="564628"/>
                </a:lnTo>
                <a:lnTo>
                  <a:pt x="31166" y="617974"/>
                </a:lnTo>
                <a:lnTo>
                  <a:pt x="54324" y="668307"/>
                </a:lnTo>
                <a:lnTo>
                  <a:pt x="82911" y="714807"/>
                </a:lnTo>
                <a:lnTo>
                  <a:pt x="115855" y="756652"/>
                </a:lnTo>
                <a:lnTo>
                  <a:pt x="155366" y="795369"/>
                </a:lnTo>
                <a:lnTo>
                  <a:pt x="199247" y="828645"/>
                </a:lnTo>
                <a:lnTo>
                  <a:pt x="246389" y="856468"/>
                </a:lnTo>
                <a:lnTo>
                  <a:pt x="294042" y="878079"/>
                </a:lnTo>
                <a:lnTo>
                  <a:pt x="295687" y="872984"/>
                </a:lnTo>
                <a:lnTo>
                  <a:pt x="304323" y="872984"/>
                </a:lnTo>
                <a:lnTo>
                  <a:pt x="298481" y="870063"/>
                </a:lnTo>
                <a:lnTo>
                  <a:pt x="250116" y="847750"/>
                </a:lnTo>
                <a:lnTo>
                  <a:pt x="205025" y="820247"/>
                </a:lnTo>
                <a:lnTo>
                  <a:pt x="163196" y="787838"/>
                </a:lnTo>
                <a:lnTo>
                  <a:pt x="124618" y="750810"/>
                </a:lnTo>
                <a:lnTo>
                  <a:pt x="92110" y="707778"/>
                </a:lnTo>
                <a:lnTo>
                  <a:pt x="64484" y="661735"/>
                </a:lnTo>
                <a:lnTo>
                  <a:pt x="42287" y="612953"/>
                </a:lnTo>
                <a:lnTo>
                  <a:pt x="26066" y="561707"/>
                </a:lnTo>
                <a:lnTo>
                  <a:pt x="17033" y="515595"/>
                </a:lnTo>
                <a:lnTo>
                  <a:pt x="13082" y="468711"/>
                </a:lnTo>
                <a:lnTo>
                  <a:pt x="14142" y="421583"/>
                </a:lnTo>
                <a:lnTo>
                  <a:pt x="20142" y="374738"/>
                </a:lnTo>
                <a:lnTo>
                  <a:pt x="31008" y="328701"/>
                </a:lnTo>
                <a:lnTo>
                  <a:pt x="46668" y="284000"/>
                </a:lnTo>
                <a:lnTo>
                  <a:pt x="67052" y="241162"/>
                </a:lnTo>
                <a:lnTo>
                  <a:pt x="92085" y="200713"/>
                </a:lnTo>
                <a:lnTo>
                  <a:pt x="121697" y="163181"/>
                </a:lnTo>
                <a:lnTo>
                  <a:pt x="159063" y="124481"/>
                </a:lnTo>
                <a:lnTo>
                  <a:pt x="201072" y="91235"/>
                </a:lnTo>
                <a:lnTo>
                  <a:pt x="246891" y="63418"/>
                </a:lnTo>
                <a:lnTo>
                  <a:pt x="295687" y="41007"/>
                </a:lnTo>
                <a:lnTo>
                  <a:pt x="344989" y="24211"/>
                </a:lnTo>
                <a:lnTo>
                  <a:pt x="396732" y="13416"/>
                </a:lnTo>
                <a:lnTo>
                  <a:pt x="450117" y="9145"/>
                </a:lnTo>
                <a:lnTo>
                  <a:pt x="536528" y="9145"/>
                </a:lnTo>
                <a:lnTo>
                  <a:pt x="504348" y="3288"/>
                </a:lnTo>
                <a:lnTo>
                  <a:pt x="450026" y="0"/>
                </a:lnTo>
                <a:close/>
              </a:path>
              <a:path w="849629" h="1268730">
                <a:moveTo>
                  <a:pt x="536528" y="9145"/>
                </a:moveTo>
                <a:lnTo>
                  <a:pt x="450117" y="9145"/>
                </a:lnTo>
                <a:lnTo>
                  <a:pt x="504348" y="11924"/>
                </a:lnTo>
                <a:lnTo>
                  <a:pt x="556390" y="21669"/>
                </a:lnTo>
                <a:lnTo>
                  <a:pt x="607599" y="37403"/>
                </a:lnTo>
                <a:lnTo>
                  <a:pt x="657189" y="58590"/>
                </a:lnTo>
                <a:lnTo>
                  <a:pt x="704373" y="84695"/>
                </a:lnTo>
                <a:lnTo>
                  <a:pt x="746553" y="117850"/>
                </a:lnTo>
                <a:lnTo>
                  <a:pt x="785494" y="155624"/>
                </a:lnTo>
                <a:lnTo>
                  <a:pt x="820102" y="197209"/>
                </a:lnTo>
                <a:lnTo>
                  <a:pt x="849280" y="241794"/>
                </a:lnTo>
                <a:lnTo>
                  <a:pt x="820558" y="195520"/>
                </a:lnTo>
                <a:lnTo>
                  <a:pt x="786955" y="153068"/>
                </a:lnTo>
                <a:lnTo>
                  <a:pt x="749018" y="114974"/>
                </a:lnTo>
                <a:lnTo>
                  <a:pt x="707294" y="81774"/>
                </a:lnTo>
                <a:lnTo>
                  <a:pt x="660064" y="52347"/>
                </a:lnTo>
                <a:lnTo>
                  <a:pt x="610155" y="29434"/>
                </a:lnTo>
                <a:lnTo>
                  <a:pt x="558079" y="13069"/>
                </a:lnTo>
                <a:lnTo>
                  <a:pt x="536528" y="914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9"/>
          <p:cNvSpPr/>
          <p:nvPr/>
        </p:nvSpPr>
        <p:spPr>
          <a:xfrm>
            <a:off x="6948614" y="2897404"/>
            <a:ext cx="1699260" cy="2537460"/>
          </a:xfrm>
          <a:custGeom>
            <a:avLst/>
            <a:gdLst/>
            <a:ahLst/>
            <a:cxnLst/>
            <a:rect l="l" t="t" r="r" b="b"/>
            <a:pathLst>
              <a:path w="849629" h="1268730">
                <a:moveTo>
                  <a:pt x="849280" y="241794"/>
                </a:moveTo>
                <a:lnTo>
                  <a:pt x="820102" y="197209"/>
                </a:lnTo>
                <a:lnTo>
                  <a:pt x="785494" y="155624"/>
                </a:lnTo>
                <a:lnTo>
                  <a:pt x="746553" y="117850"/>
                </a:lnTo>
                <a:lnTo>
                  <a:pt x="704373" y="84695"/>
                </a:lnTo>
                <a:lnTo>
                  <a:pt x="657189" y="58590"/>
                </a:lnTo>
                <a:lnTo>
                  <a:pt x="607599" y="37403"/>
                </a:lnTo>
                <a:lnTo>
                  <a:pt x="556390" y="21669"/>
                </a:lnTo>
                <a:lnTo>
                  <a:pt x="504348" y="11924"/>
                </a:lnTo>
                <a:lnTo>
                  <a:pt x="450117" y="9145"/>
                </a:lnTo>
                <a:lnTo>
                  <a:pt x="396732" y="13416"/>
                </a:lnTo>
                <a:lnTo>
                  <a:pt x="344989" y="24211"/>
                </a:lnTo>
                <a:lnTo>
                  <a:pt x="295687" y="41007"/>
                </a:lnTo>
                <a:lnTo>
                  <a:pt x="246891" y="63418"/>
                </a:lnTo>
                <a:lnTo>
                  <a:pt x="201072" y="91235"/>
                </a:lnTo>
                <a:lnTo>
                  <a:pt x="159063" y="124481"/>
                </a:lnTo>
                <a:lnTo>
                  <a:pt x="121697" y="163181"/>
                </a:lnTo>
                <a:lnTo>
                  <a:pt x="92085" y="200713"/>
                </a:lnTo>
                <a:lnTo>
                  <a:pt x="67052" y="241162"/>
                </a:lnTo>
                <a:lnTo>
                  <a:pt x="46668" y="284000"/>
                </a:lnTo>
                <a:lnTo>
                  <a:pt x="31008" y="328701"/>
                </a:lnTo>
                <a:lnTo>
                  <a:pt x="20142" y="374738"/>
                </a:lnTo>
                <a:lnTo>
                  <a:pt x="14142" y="421583"/>
                </a:lnTo>
                <a:lnTo>
                  <a:pt x="13082" y="468711"/>
                </a:lnTo>
                <a:lnTo>
                  <a:pt x="17033" y="515595"/>
                </a:lnTo>
                <a:lnTo>
                  <a:pt x="26066" y="561707"/>
                </a:lnTo>
                <a:lnTo>
                  <a:pt x="42287" y="612953"/>
                </a:lnTo>
                <a:lnTo>
                  <a:pt x="64484" y="661735"/>
                </a:lnTo>
                <a:lnTo>
                  <a:pt x="92110" y="707778"/>
                </a:lnTo>
                <a:lnTo>
                  <a:pt x="124618" y="750810"/>
                </a:lnTo>
                <a:lnTo>
                  <a:pt x="163196" y="787838"/>
                </a:lnTo>
                <a:lnTo>
                  <a:pt x="205025" y="820247"/>
                </a:lnTo>
                <a:lnTo>
                  <a:pt x="250116" y="847750"/>
                </a:lnTo>
                <a:lnTo>
                  <a:pt x="298481" y="870063"/>
                </a:lnTo>
                <a:lnTo>
                  <a:pt x="304323" y="872984"/>
                </a:lnTo>
                <a:lnTo>
                  <a:pt x="301402" y="875905"/>
                </a:lnTo>
                <a:lnTo>
                  <a:pt x="264544" y="990222"/>
                </a:lnTo>
                <a:lnTo>
                  <a:pt x="245617" y="1048926"/>
                </a:lnTo>
                <a:lnTo>
                  <a:pt x="238644" y="1070554"/>
                </a:lnTo>
                <a:lnTo>
                  <a:pt x="237648" y="1073644"/>
                </a:lnTo>
                <a:lnTo>
                  <a:pt x="199102" y="1186346"/>
                </a:lnTo>
                <a:lnTo>
                  <a:pt x="179308" y="1244220"/>
                </a:lnTo>
                <a:lnTo>
                  <a:pt x="172015" y="1265543"/>
                </a:lnTo>
                <a:lnTo>
                  <a:pt x="170973" y="1268589"/>
                </a:lnTo>
                <a:lnTo>
                  <a:pt x="206142" y="1154271"/>
                </a:lnTo>
                <a:lnTo>
                  <a:pt x="224202" y="1095567"/>
                </a:lnTo>
                <a:lnTo>
                  <a:pt x="230856" y="1073939"/>
                </a:lnTo>
                <a:lnTo>
                  <a:pt x="231806" y="1070850"/>
                </a:lnTo>
                <a:lnTo>
                  <a:pt x="268737" y="956458"/>
                </a:lnTo>
                <a:lnTo>
                  <a:pt x="287702" y="897717"/>
                </a:lnTo>
                <a:lnTo>
                  <a:pt x="294689" y="876075"/>
                </a:lnTo>
                <a:lnTo>
                  <a:pt x="295687" y="872984"/>
                </a:lnTo>
                <a:lnTo>
                  <a:pt x="295687" y="878826"/>
                </a:lnTo>
                <a:lnTo>
                  <a:pt x="246389" y="856468"/>
                </a:lnTo>
                <a:lnTo>
                  <a:pt x="199247" y="828645"/>
                </a:lnTo>
                <a:lnTo>
                  <a:pt x="155366" y="795369"/>
                </a:lnTo>
                <a:lnTo>
                  <a:pt x="115855" y="756652"/>
                </a:lnTo>
                <a:lnTo>
                  <a:pt x="82911" y="714807"/>
                </a:lnTo>
                <a:lnTo>
                  <a:pt x="54324" y="668307"/>
                </a:lnTo>
                <a:lnTo>
                  <a:pt x="31166" y="617974"/>
                </a:lnTo>
                <a:lnTo>
                  <a:pt x="14509" y="564628"/>
                </a:lnTo>
                <a:lnTo>
                  <a:pt x="4266" y="511401"/>
                </a:lnTo>
                <a:lnTo>
                  <a:pt x="0" y="457043"/>
                </a:lnTo>
                <a:lnTo>
                  <a:pt x="2258" y="402661"/>
                </a:lnTo>
                <a:lnTo>
                  <a:pt x="11588" y="349363"/>
                </a:lnTo>
                <a:lnTo>
                  <a:pt x="27854" y="296044"/>
                </a:lnTo>
                <a:lnTo>
                  <a:pt x="50371" y="245429"/>
                </a:lnTo>
                <a:lnTo>
                  <a:pt x="78865" y="198076"/>
                </a:lnTo>
                <a:lnTo>
                  <a:pt x="113061" y="154545"/>
                </a:lnTo>
                <a:lnTo>
                  <a:pt x="150864" y="115371"/>
                </a:lnTo>
                <a:lnTo>
                  <a:pt x="193833" y="81091"/>
                </a:lnTo>
                <a:lnTo>
                  <a:pt x="240613" y="52264"/>
                </a:lnTo>
                <a:lnTo>
                  <a:pt x="289845" y="29450"/>
                </a:lnTo>
                <a:lnTo>
                  <a:pt x="342524" y="13092"/>
                </a:lnTo>
                <a:lnTo>
                  <a:pt x="396001" y="3272"/>
                </a:lnTo>
                <a:lnTo>
                  <a:pt x="450026" y="0"/>
                </a:lnTo>
                <a:lnTo>
                  <a:pt x="504348" y="3288"/>
                </a:lnTo>
                <a:lnTo>
                  <a:pt x="558079" y="13069"/>
                </a:lnTo>
                <a:lnTo>
                  <a:pt x="610155" y="29434"/>
                </a:lnTo>
                <a:lnTo>
                  <a:pt x="660064" y="52347"/>
                </a:lnTo>
                <a:lnTo>
                  <a:pt x="707294" y="81774"/>
                </a:lnTo>
                <a:lnTo>
                  <a:pt x="749018" y="114974"/>
                </a:lnTo>
                <a:lnTo>
                  <a:pt x="786955" y="153068"/>
                </a:lnTo>
                <a:lnTo>
                  <a:pt x="820558" y="195520"/>
                </a:lnTo>
                <a:lnTo>
                  <a:pt x="849280" y="241794"/>
                </a:lnTo>
                <a:close/>
              </a:path>
            </a:pathLst>
          </a:custGeom>
          <a:ln w="609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10"/>
          <p:cNvSpPr/>
          <p:nvPr/>
        </p:nvSpPr>
        <p:spPr>
          <a:xfrm>
            <a:off x="5839966" y="4928641"/>
            <a:ext cx="2496312" cy="2136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11"/>
          <p:cNvSpPr/>
          <p:nvPr/>
        </p:nvSpPr>
        <p:spPr>
          <a:xfrm>
            <a:off x="5900672" y="4986528"/>
            <a:ext cx="2283460" cy="1926588"/>
          </a:xfrm>
          <a:custGeom>
            <a:avLst/>
            <a:gdLst/>
            <a:ahLst/>
            <a:cxnLst/>
            <a:rect l="l" t="t" r="r" b="b"/>
            <a:pathLst>
              <a:path w="1141729" h="963295">
                <a:moveTo>
                  <a:pt x="815522" y="722376"/>
                </a:moveTo>
                <a:lnTo>
                  <a:pt x="807592" y="722376"/>
                </a:lnTo>
                <a:lnTo>
                  <a:pt x="805356" y="724983"/>
                </a:lnTo>
                <a:lnTo>
                  <a:pt x="970152" y="844169"/>
                </a:lnTo>
                <a:lnTo>
                  <a:pt x="1141602" y="963168"/>
                </a:lnTo>
                <a:lnTo>
                  <a:pt x="1022028" y="874680"/>
                </a:lnTo>
                <a:lnTo>
                  <a:pt x="815522" y="722376"/>
                </a:lnTo>
                <a:close/>
              </a:path>
              <a:path w="1141729" h="963295">
                <a:moveTo>
                  <a:pt x="374776" y="0"/>
                </a:moveTo>
                <a:lnTo>
                  <a:pt x="322665" y="11949"/>
                </a:lnTo>
                <a:lnTo>
                  <a:pt x="271637" y="30448"/>
                </a:lnTo>
                <a:lnTo>
                  <a:pt x="222775" y="55471"/>
                </a:lnTo>
                <a:lnTo>
                  <a:pt x="177164" y="86994"/>
                </a:lnTo>
                <a:lnTo>
                  <a:pt x="135848" y="122289"/>
                </a:lnTo>
                <a:lnTo>
                  <a:pt x="99139" y="162464"/>
                </a:lnTo>
                <a:lnTo>
                  <a:pt x="67311" y="206974"/>
                </a:lnTo>
                <a:lnTo>
                  <a:pt x="40639" y="255269"/>
                </a:lnTo>
                <a:lnTo>
                  <a:pt x="21609" y="305121"/>
                </a:lnTo>
                <a:lnTo>
                  <a:pt x="8318" y="357949"/>
                </a:lnTo>
                <a:lnTo>
                  <a:pt x="1027" y="412396"/>
                </a:lnTo>
                <a:lnTo>
                  <a:pt x="0" y="467106"/>
                </a:lnTo>
                <a:lnTo>
                  <a:pt x="7141" y="521313"/>
                </a:lnTo>
                <a:lnTo>
                  <a:pt x="19986" y="574436"/>
                </a:lnTo>
                <a:lnTo>
                  <a:pt x="38808" y="625393"/>
                </a:lnTo>
                <a:lnTo>
                  <a:pt x="63881" y="673100"/>
                </a:lnTo>
                <a:lnTo>
                  <a:pt x="94861" y="719159"/>
                </a:lnTo>
                <a:lnTo>
                  <a:pt x="131032" y="761158"/>
                </a:lnTo>
                <a:lnTo>
                  <a:pt x="172108" y="798276"/>
                </a:lnTo>
                <a:lnTo>
                  <a:pt x="217805" y="829691"/>
                </a:lnTo>
                <a:lnTo>
                  <a:pt x="265604" y="855174"/>
                </a:lnTo>
                <a:lnTo>
                  <a:pt x="316642" y="874680"/>
                </a:lnTo>
                <a:lnTo>
                  <a:pt x="369824" y="887662"/>
                </a:lnTo>
                <a:lnTo>
                  <a:pt x="424052" y="893572"/>
                </a:lnTo>
                <a:lnTo>
                  <a:pt x="478901" y="894161"/>
                </a:lnTo>
                <a:lnTo>
                  <a:pt x="533749" y="887714"/>
                </a:lnTo>
                <a:lnTo>
                  <a:pt x="555192" y="882548"/>
                </a:lnTo>
                <a:lnTo>
                  <a:pt x="478399" y="882548"/>
                </a:lnTo>
                <a:lnTo>
                  <a:pt x="424052" y="881888"/>
                </a:lnTo>
                <a:lnTo>
                  <a:pt x="377027" y="876358"/>
                </a:lnTo>
                <a:lnTo>
                  <a:pt x="331065" y="865689"/>
                </a:lnTo>
                <a:lnTo>
                  <a:pt x="286601" y="850119"/>
                </a:lnTo>
                <a:lnTo>
                  <a:pt x="244069" y="829889"/>
                </a:lnTo>
                <a:lnTo>
                  <a:pt x="203902" y="805240"/>
                </a:lnTo>
                <a:lnTo>
                  <a:pt x="166534" y="776412"/>
                </a:lnTo>
                <a:lnTo>
                  <a:pt x="132400" y="743645"/>
                </a:lnTo>
                <a:lnTo>
                  <a:pt x="101932" y="707180"/>
                </a:lnTo>
                <a:lnTo>
                  <a:pt x="75564" y="667258"/>
                </a:lnTo>
                <a:lnTo>
                  <a:pt x="50008" y="620053"/>
                </a:lnTo>
                <a:lnTo>
                  <a:pt x="30464" y="570420"/>
                </a:lnTo>
                <a:lnTo>
                  <a:pt x="17468" y="519168"/>
                </a:lnTo>
                <a:lnTo>
                  <a:pt x="11556" y="467106"/>
                </a:lnTo>
                <a:lnTo>
                  <a:pt x="12148" y="412853"/>
                </a:lnTo>
                <a:lnTo>
                  <a:pt x="18478" y="359410"/>
                </a:lnTo>
                <a:lnTo>
                  <a:pt x="30809" y="307586"/>
                </a:lnTo>
                <a:lnTo>
                  <a:pt x="49402" y="258191"/>
                </a:lnTo>
                <a:lnTo>
                  <a:pt x="74269" y="209895"/>
                </a:lnTo>
                <a:lnTo>
                  <a:pt x="104886" y="165385"/>
                </a:lnTo>
                <a:lnTo>
                  <a:pt x="140432" y="125210"/>
                </a:lnTo>
                <a:lnTo>
                  <a:pt x="180086" y="89916"/>
                </a:lnTo>
                <a:lnTo>
                  <a:pt x="225186" y="59525"/>
                </a:lnTo>
                <a:lnTo>
                  <a:pt x="273049" y="34051"/>
                </a:lnTo>
                <a:lnTo>
                  <a:pt x="323103" y="14031"/>
                </a:lnTo>
                <a:lnTo>
                  <a:pt x="374776" y="0"/>
                </a:lnTo>
                <a:close/>
              </a:path>
              <a:path w="1141729" h="963295">
                <a:moveTo>
                  <a:pt x="804672" y="713613"/>
                </a:moveTo>
                <a:lnTo>
                  <a:pt x="801751" y="716534"/>
                </a:lnTo>
                <a:lnTo>
                  <a:pt x="766024" y="756068"/>
                </a:lnTo>
                <a:lnTo>
                  <a:pt x="725106" y="791257"/>
                </a:lnTo>
                <a:lnTo>
                  <a:pt x="680378" y="820993"/>
                </a:lnTo>
                <a:lnTo>
                  <a:pt x="633222" y="844169"/>
                </a:lnTo>
                <a:lnTo>
                  <a:pt x="583805" y="863153"/>
                </a:lnTo>
                <a:lnTo>
                  <a:pt x="531923" y="876125"/>
                </a:lnTo>
                <a:lnTo>
                  <a:pt x="478399" y="882548"/>
                </a:lnTo>
                <a:lnTo>
                  <a:pt x="555192" y="882548"/>
                </a:lnTo>
                <a:lnTo>
                  <a:pt x="639063" y="855853"/>
                </a:lnTo>
                <a:lnTo>
                  <a:pt x="687435" y="830889"/>
                </a:lnTo>
                <a:lnTo>
                  <a:pt x="731996" y="799973"/>
                </a:lnTo>
                <a:lnTo>
                  <a:pt x="772223" y="763627"/>
                </a:lnTo>
                <a:lnTo>
                  <a:pt x="805356" y="724983"/>
                </a:lnTo>
                <a:lnTo>
                  <a:pt x="801751" y="722376"/>
                </a:lnTo>
                <a:lnTo>
                  <a:pt x="815522" y="722376"/>
                </a:lnTo>
                <a:lnTo>
                  <a:pt x="807592" y="716534"/>
                </a:lnTo>
                <a:lnTo>
                  <a:pt x="804672" y="713613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3" name="object 12"/>
          <p:cNvSpPr/>
          <p:nvPr/>
        </p:nvSpPr>
        <p:spPr>
          <a:xfrm>
            <a:off x="5900672" y="4986528"/>
            <a:ext cx="2283460" cy="1926588"/>
          </a:xfrm>
          <a:custGeom>
            <a:avLst/>
            <a:gdLst/>
            <a:ahLst/>
            <a:cxnLst/>
            <a:rect l="l" t="t" r="r" b="b"/>
            <a:pathLst>
              <a:path w="1141729" h="963295">
                <a:moveTo>
                  <a:pt x="374776" y="0"/>
                </a:moveTo>
                <a:lnTo>
                  <a:pt x="323103" y="14031"/>
                </a:lnTo>
                <a:lnTo>
                  <a:pt x="273049" y="34051"/>
                </a:lnTo>
                <a:lnTo>
                  <a:pt x="225186" y="59525"/>
                </a:lnTo>
                <a:lnTo>
                  <a:pt x="180086" y="89916"/>
                </a:lnTo>
                <a:lnTo>
                  <a:pt x="140432" y="125210"/>
                </a:lnTo>
                <a:lnTo>
                  <a:pt x="104886" y="165385"/>
                </a:lnTo>
                <a:lnTo>
                  <a:pt x="74269" y="209895"/>
                </a:lnTo>
                <a:lnTo>
                  <a:pt x="49402" y="258191"/>
                </a:lnTo>
                <a:lnTo>
                  <a:pt x="30809" y="307586"/>
                </a:lnTo>
                <a:lnTo>
                  <a:pt x="18478" y="359410"/>
                </a:lnTo>
                <a:lnTo>
                  <a:pt x="12148" y="412853"/>
                </a:lnTo>
                <a:lnTo>
                  <a:pt x="11556" y="467106"/>
                </a:lnTo>
                <a:lnTo>
                  <a:pt x="17468" y="519168"/>
                </a:lnTo>
                <a:lnTo>
                  <a:pt x="30464" y="570420"/>
                </a:lnTo>
                <a:lnTo>
                  <a:pt x="50008" y="620053"/>
                </a:lnTo>
                <a:lnTo>
                  <a:pt x="75564" y="667258"/>
                </a:lnTo>
                <a:lnTo>
                  <a:pt x="101932" y="707180"/>
                </a:lnTo>
                <a:lnTo>
                  <a:pt x="132400" y="743645"/>
                </a:lnTo>
                <a:lnTo>
                  <a:pt x="166534" y="776412"/>
                </a:lnTo>
                <a:lnTo>
                  <a:pt x="203902" y="805240"/>
                </a:lnTo>
                <a:lnTo>
                  <a:pt x="244069" y="829889"/>
                </a:lnTo>
                <a:lnTo>
                  <a:pt x="286601" y="850119"/>
                </a:lnTo>
                <a:lnTo>
                  <a:pt x="331065" y="865689"/>
                </a:lnTo>
                <a:lnTo>
                  <a:pt x="377027" y="876358"/>
                </a:lnTo>
                <a:lnTo>
                  <a:pt x="424052" y="881888"/>
                </a:lnTo>
                <a:lnTo>
                  <a:pt x="478399" y="882548"/>
                </a:lnTo>
                <a:lnTo>
                  <a:pt x="531923" y="876125"/>
                </a:lnTo>
                <a:lnTo>
                  <a:pt x="583805" y="863153"/>
                </a:lnTo>
                <a:lnTo>
                  <a:pt x="633222" y="844169"/>
                </a:lnTo>
                <a:lnTo>
                  <a:pt x="680378" y="820993"/>
                </a:lnTo>
                <a:lnTo>
                  <a:pt x="725106" y="791257"/>
                </a:lnTo>
                <a:lnTo>
                  <a:pt x="766024" y="756068"/>
                </a:lnTo>
                <a:lnTo>
                  <a:pt x="801751" y="716534"/>
                </a:lnTo>
                <a:lnTo>
                  <a:pt x="804672" y="713613"/>
                </a:lnTo>
                <a:lnTo>
                  <a:pt x="807592" y="716534"/>
                </a:lnTo>
                <a:lnTo>
                  <a:pt x="903261" y="787019"/>
                </a:lnTo>
                <a:lnTo>
                  <a:pt x="952388" y="823214"/>
                </a:lnTo>
                <a:lnTo>
                  <a:pt x="970488" y="836549"/>
                </a:lnTo>
                <a:lnTo>
                  <a:pt x="973074" y="838454"/>
                </a:lnTo>
                <a:lnTo>
                  <a:pt x="1070504" y="910554"/>
                </a:lnTo>
                <a:lnTo>
                  <a:pt x="1120536" y="947578"/>
                </a:lnTo>
                <a:lnTo>
                  <a:pt x="1138969" y="961219"/>
                </a:lnTo>
                <a:lnTo>
                  <a:pt x="1141602" y="963168"/>
                </a:lnTo>
                <a:lnTo>
                  <a:pt x="1042483" y="894371"/>
                </a:lnTo>
                <a:lnTo>
                  <a:pt x="991584" y="859043"/>
                </a:lnTo>
                <a:lnTo>
                  <a:pt x="972831" y="846028"/>
                </a:lnTo>
                <a:lnTo>
                  <a:pt x="970152" y="844169"/>
                </a:lnTo>
                <a:lnTo>
                  <a:pt x="872795" y="773757"/>
                </a:lnTo>
                <a:lnTo>
                  <a:pt x="822801" y="737600"/>
                </a:lnTo>
                <a:lnTo>
                  <a:pt x="804382" y="724279"/>
                </a:lnTo>
                <a:lnTo>
                  <a:pt x="801751" y="722376"/>
                </a:lnTo>
                <a:lnTo>
                  <a:pt x="807592" y="722376"/>
                </a:lnTo>
                <a:lnTo>
                  <a:pt x="772223" y="763627"/>
                </a:lnTo>
                <a:lnTo>
                  <a:pt x="731996" y="799973"/>
                </a:lnTo>
                <a:lnTo>
                  <a:pt x="687435" y="830889"/>
                </a:lnTo>
                <a:lnTo>
                  <a:pt x="639063" y="855853"/>
                </a:lnTo>
                <a:lnTo>
                  <a:pt x="587501" y="874766"/>
                </a:lnTo>
                <a:lnTo>
                  <a:pt x="533749" y="887714"/>
                </a:lnTo>
                <a:lnTo>
                  <a:pt x="478901" y="894161"/>
                </a:lnTo>
                <a:lnTo>
                  <a:pt x="424052" y="893572"/>
                </a:lnTo>
                <a:lnTo>
                  <a:pt x="369824" y="887662"/>
                </a:lnTo>
                <a:lnTo>
                  <a:pt x="316642" y="874680"/>
                </a:lnTo>
                <a:lnTo>
                  <a:pt x="265604" y="855174"/>
                </a:lnTo>
                <a:lnTo>
                  <a:pt x="217805" y="829691"/>
                </a:lnTo>
                <a:lnTo>
                  <a:pt x="172108" y="798276"/>
                </a:lnTo>
                <a:lnTo>
                  <a:pt x="131032" y="761158"/>
                </a:lnTo>
                <a:lnTo>
                  <a:pt x="94861" y="719159"/>
                </a:lnTo>
                <a:lnTo>
                  <a:pt x="63881" y="673100"/>
                </a:lnTo>
                <a:lnTo>
                  <a:pt x="38808" y="625393"/>
                </a:lnTo>
                <a:lnTo>
                  <a:pt x="19986" y="574436"/>
                </a:lnTo>
                <a:lnTo>
                  <a:pt x="7141" y="521313"/>
                </a:lnTo>
                <a:lnTo>
                  <a:pt x="0" y="467106"/>
                </a:lnTo>
                <a:lnTo>
                  <a:pt x="1027" y="412396"/>
                </a:lnTo>
                <a:lnTo>
                  <a:pt x="8318" y="357949"/>
                </a:lnTo>
                <a:lnTo>
                  <a:pt x="21609" y="305121"/>
                </a:lnTo>
                <a:lnTo>
                  <a:pt x="40639" y="255269"/>
                </a:lnTo>
                <a:lnTo>
                  <a:pt x="67311" y="206974"/>
                </a:lnTo>
                <a:lnTo>
                  <a:pt x="99139" y="162464"/>
                </a:lnTo>
                <a:lnTo>
                  <a:pt x="135848" y="122289"/>
                </a:lnTo>
                <a:lnTo>
                  <a:pt x="177164" y="86994"/>
                </a:lnTo>
                <a:lnTo>
                  <a:pt x="222775" y="55471"/>
                </a:lnTo>
                <a:lnTo>
                  <a:pt x="271637" y="30448"/>
                </a:lnTo>
                <a:lnTo>
                  <a:pt x="322665" y="11949"/>
                </a:lnTo>
                <a:lnTo>
                  <a:pt x="374776" y="0"/>
                </a:lnTo>
                <a:close/>
              </a:path>
            </a:pathLst>
          </a:custGeom>
          <a:ln w="6096">
            <a:solidFill>
              <a:srgbClr val="16A995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4" name="object 13"/>
          <p:cNvSpPr/>
          <p:nvPr/>
        </p:nvSpPr>
        <p:spPr>
          <a:xfrm>
            <a:off x="7491982" y="6467831"/>
            <a:ext cx="2523768" cy="21031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5" name="object 14"/>
          <p:cNvSpPr/>
          <p:nvPr/>
        </p:nvSpPr>
        <p:spPr>
          <a:xfrm>
            <a:off x="7553054" y="6519671"/>
            <a:ext cx="2311400" cy="1893570"/>
          </a:xfrm>
          <a:custGeom>
            <a:avLst/>
            <a:gdLst/>
            <a:ahLst/>
            <a:cxnLst/>
            <a:rect l="l" t="t" r="r" b="b"/>
            <a:pathLst>
              <a:path w="1155700" h="946785">
                <a:moveTo>
                  <a:pt x="5405" y="429767"/>
                </a:moveTo>
                <a:lnTo>
                  <a:pt x="0" y="484185"/>
                </a:lnTo>
                <a:lnTo>
                  <a:pt x="1119" y="538308"/>
                </a:lnTo>
                <a:lnTo>
                  <a:pt x="8762" y="591888"/>
                </a:lnTo>
                <a:lnTo>
                  <a:pt x="22931" y="644677"/>
                </a:lnTo>
                <a:lnTo>
                  <a:pt x="45150" y="695271"/>
                </a:lnTo>
                <a:lnTo>
                  <a:pt x="72572" y="742326"/>
                </a:lnTo>
                <a:lnTo>
                  <a:pt x="104923" y="785568"/>
                </a:lnTo>
                <a:lnTo>
                  <a:pt x="141930" y="824725"/>
                </a:lnTo>
                <a:lnTo>
                  <a:pt x="183634" y="859481"/>
                </a:lnTo>
                <a:lnTo>
                  <a:pt x="229719" y="889338"/>
                </a:lnTo>
                <a:lnTo>
                  <a:pt x="279090" y="913748"/>
                </a:lnTo>
                <a:lnTo>
                  <a:pt x="330652" y="932167"/>
                </a:lnTo>
                <a:lnTo>
                  <a:pt x="385470" y="942422"/>
                </a:lnTo>
                <a:lnTo>
                  <a:pt x="440586" y="946689"/>
                </a:lnTo>
                <a:lnTo>
                  <a:pt x="495155" y="944422"/>
                </a:lnTo>
                <a:lnTo>
                  <a:pt x="548330" y="935075"/>
                </a:lnTo>
                <a:lnTo>
                  <a:pt x="552291" y="933989"/>
                </a:lnTo>
                <a:lnTo>
                  <a:pt x="439491" y="933989"/>
                </a:lnTo>
                <a:lnTo>
                  <a:pt x="386246" y="930405"/>
                </a:lnTo>
                <a:lnTo>
                  <a:pt x="333573" y="920559"/>
                </a:lnTo>
                <a:lnTo>
                  <a:pt x="283700" y="904269"/>
                </a:lnTo>
                <a:lnTo>
                  <a:pt x="235196" y="881718"/>
                </a:lnTo>
                <a:lnTo>
                  <a:pt x="189430" y="853177"/>
                </a:lnTo>
                <a:lnTo>
                  <a:pt x="147772" y="818921"/>
                </a:lnTo>
                <a:lnTo>
                  <a:pt x="110763" y="781438"/>
                </a:lnTo>
                <a:lnTo>
                  <a:pt x="78398" y="739057"/>
                </a:lnTo>
                <a:lnTo>
                  <a:pt x="50938" y="692323"/>
                </a:lnTo>
                <a:lnTo>
                  <a:pt x="28646" y="641781"/>
                </a:lnTo>
                <a:lnTo>
                  <a:pt x="12817" y="590666"/>
                </a:lnTo>
                <a:lnTo>
                  <a:pt x="4024" y="537946"/>
                </a:lnTo>
                <a:lnTo>
                  <a:pt x="1732" y="484140"/>
                </a:lnTo>
                <a:lnTo>
                  <a:pt x="5405" y="429767"/>
                </a:lnTo>
                <a:close/>
              </a:path>
              <a:path w="1155700" h="946785">
                <a:moveTo>
                  <a:pt x="1155136" y="0"/>
                </a:moveTo>
                <a:lnTo>
                  <a:pt x="986734" y="118999"/>
                </a:lnTo>
                <a:lnTo>
                  <a:pt x="818332" y="241045"/>
                </a:lnTo>
                <a:lnTo>
                  <a:pt x="815411" y="243966"/>
                </a:lnTo>
                <a:lnTo>
                  <a:pt x="815411" y="246887"/>
                </a:lnTo>
                <a:lnTo>
                  <a:pt x="842674" y="292469"/>
                </a:lnTo>
                <a:lnTo>
                  <a:pt x="863687" y="341598"/>
                </a:lnTo>
                <a:lnTo>
                  <a:pt x="878722" y="393442"/>
                </a:lnTo>
                <a:lnTo>
                  <a:pt x="888055" y="447166"/>
                </a:lnTo>
                <a:lnTo>
                  <a:pt x="889654" y="499869"/>
                </a:lnTo>
                <a:lnTo>
                  <a:pt x="885515" y="552842"/>
                </a:lnTo>
                <a:lnTo>
                  <a:pt x="875375" y="605259"/>
                </a:lnTo>
                <a:lnTo>
                  <a:pt x="858972" y="656297"/>
                </a:lnTo>
                <a:lnTo>
                  <a:pt x="839062" y="699589"/>
                </a:lnTo>
                <a:lnTo>
                  <a:pt x="814417" y="740204"/>
                </a:lnTo>
                <a:lnTo>
                  <a:pt x="785467" y="777831"/>
                </a:lnTo>
                <a:lnTo>
                  <a:pt x="752641" y="812160"/>
                </a:lnTo>
                <a:lnTo>
                  <a:pt x="716369" y="842880"/>
                </a:lnTo>
                <a:lnTo>
                  <a:pt x="677080" y="869680"/>
                </a:lnTo>
                <a:lnTo>
                  <a:pt x="635204" y="892250"/>
                </a:lnTo>
                <a:lnTo>
                  <a:pt x="591170" y="910278"/>
                </a:lnTo>
                <a:lnTo>
                  <a:pt x="545409" y="923455"/>
                </a:lnTo>
                <a:lnTo>
                  <a:pt x="492736" y="931582"/>
                </a:lnTo>
                <a:lnTo>
                  <a:pt x="439491" y="933989"/>
                </a:lnTo>
                <a:lnTo>
                  <a:pt x="552291" y="933989"/>
                </a:lnTo>
                <a:lnTo>
                  <a:pt x="601626" y="920467"/>
                </a:lnTo>
                <a:lnTo>
                  <a:pt x="652184" y="898779"/>
                </a:lnTo>
                <a:lnTo>
                  <a:pt x="699456" y="870556"/>
                </a:lnTo>
                <a:lnTo>
                  <a:pt x="742894" y="836345"/>
                </a:lnTo>
                <a:lnTo>
                  <a:pt x="782020" y="798908"/>
                </a:lnTo>
                <a:lnTo>
                  <a:pt x="816538" y="756843"/>
                </a:lnTo>
                <a:lnTo>
                  <a:pt x="846175" y="710969"/>
                </a:lnTo>
                <a:lnTo>
                  <a:pt x="870656" y="662101"/>
                </a:lnTo>
                <a:lnTo>
                  <a:pt x="886985" y="608895"/>
                </a:lnTo>
                <a:lnTo>
                  <a:pt x="897088" y="554297"/>
                </a:lnTo>
                <a:lnTo>
                  <a:pt x="901213" y="499138"/>
                </a:lnTo>
                <a:lnTo>
                  <a:pt x="899612" y="444245"/>
                </a:lnTo>
                <a:lnTo>
                  <a:pt x="889896" y="390475"/>
                </a:lnTo>
                <a:lnTo>
                  <a:pt x="873894" y="338312"/>
                </a:lnTo>
                <a:lnTo>
                  <a:pt x="851892" y="288315"/>
                </a:lnTo>
                <a:lnTo>
                  <a:pt x="827600" y="246887"/>
                </a:lnTo>
                <a:lnTo>
                  <a:pt x="824174" y="246887"/>
                </a:lnTo>
                <a:lnTo>
                  <a:pt x="824174" y="241045"/>
                </a:lnTo>
                <a:lnTo>
                  <a:pt x="832095" y="241045"/>
                </a:lnTo>
                <a:lnTo>
                  <a:pt x="989655" y="124840"/>
                </a:lnTo>
                <a:lnTo>
                  <a:pt x="1155136" y="0"/>
                </a:lnTo>
                <a:close/>
              </a:path>
              <a:path w="1155700" h="946785">
                <a:moveTo>
                  <a:pt x="826565" y="245124"/>
                </a:moveTo>
                <a:lnTo>
                  <a:pt x="824174" y="246887"/>
                </a:lnTo>
                <a:lnTo>
                  <a:pt x="827600" y="246887"/>
                </a:lnTo>
                <a:lnTo>
                  <a:pt x="826565" y="245124"/>
                </a:lnTo>
                <a:close/>
              </a:path>
              <a:path w="1155700" h="946785">
                <a:moveTo>
                  <a:pt x="832095" y="241045"/>
                </a:moveTo>
                <a:lnTo>
                  <a:pt x="824174" y="241045"/>
                </a:lnTo>
                <a:lnTo>
                  <a:pt x="826565" y="245124"/>
                </a:lnTo>
                <a:lnTo>
                  <a:pt x="832095" y="241045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6" name="object 15"/>
          <p:cNvSpPr/>
          <p:nvPr/>
        </p:nvSpPr>
        <p:spPr>
          <a:xfrm>
            <a:off x="7553054" y="6519671"/>
            <a:ext cx="2311400" cy="1893570"/>
          </a:xfrm>
          <a:custGeom>
            <a:avLst/>
            <a:gdLst/>
            <a:ahLst/>
            <a:cxnLst/>
            <a:rect l="l" t="t" r="r" b="b"/>
            <a:pathLst>
              <a:path w="1155700" h="946785">
                <a:moveTo>
                  <a:pt x="5405" y="429767"/>
                </a:moveTo>
                <a:lnTo>
                  <a:pt x="1732" y="484140"/>
                </a:lnTo>
                <a:lnTo>
                  <a:pt x="4024" y="537946"/>
                </a:lnTo>
                <a:lnTo>
                  <a:pt x="12817" y="590666"/>
                </a:lnTo>
                <a:lnTo>
                  <a:pt x="28646" y="641781"/>
                </a:lnTo>
                <a:lnTo>
                  <a:pt x="50938" y="692323"/>
                </a:lnTo>
                <a:lnTo>
                  <a:pt x="78398" y="739057"/>
                </a:lnTo>
                <a:lnTo>
                  <a:pt x="110763" y="781438"/>
                </a:lnTo>
                <a:lnTo>
                  <a:pt x="147772" y="818921"/>
                </a:lnTo>
                <a:lnTo>
                  <a:pt x="189430" y="853177"/>
                </a:lnTo>
                <a:lnTo>
                  <a:pt x="235196" y="881718"/>
                </a:lnTo>
                <a:lnTo>
                  <a:pt x="283700" y="904269"/>
                </a:lnTo>
                <a:lnTo>
                  <a:pt x="333573" y="920559"/>
                </a:lnTo>
                <a:lnTo>
                  <a:pt x="386246" y="930405"/>
                </a:lnTo>
                <a:lnTo>
                  <a:pt x="439491" y="933989"/>
                </a:lnTo>
                <a:lnTo>
                  <a:pt x="492736" y="931582"/>
                </a:lnTo>
                <a:lnTo>
                  <a:pt x="545409" y="923455"/>
                </a:lnTo>
                <a:lnTo>
                  <a:pt x="591170" y="910278"/>
                </a:lnTo>
                <a:lnTo>
                  <a:pt x="635204" y="892250"/>
                </a:lnTo>
                <a:lnTo>
                  <a:pt x="677080" y="869680"/>
                </a:lnTo>
                <a:lnTo>
                  <a:pt x="716369" y="842880"/>
                </a:lnTo>
                <a:lnTo>
                  <a:pt x="752641" y="812160"/>
                </a:lnTo>
                <a:lnTo>
                  <a:pt x="785467" y="777831"/>
                </a:lnTo>
                <a:lnTo>
                  <a:pt x="814417" y="740204"/>
                </a:lnTo>
                <a:lnTo>
                  <a:pt x="839062" y="699589"/>
                </a:lnTo>
                <a:lnTo>
                  <a:pt x="858972" y="656297"/>
                </a:lnTo>
                <a:lnTo>
                  <a:pt x="875375" y="605259"/>
                </a:lnTo>
                <a:lnTo>
                  <a:pt x="885515" y="552842"/>
                </a:lnTo>
                <a:lnTo>
                  <a:pt x="889654" y="499869"/>
                </a:lnTo>
                <a:lnTo>
                  <a:pt x="888055" y="447166"/>
                </a:lnTo>
                <a:lnTo>
                  <a:pt x="878722" y="393442"/>
                </a:lnTo>
                <a:lnTo>
                  <a:pt x="863687" y="341598"/>
                </a:lnTo>
                <a:lnTo>
                  <a:pt x="842674" y="292469"/>
                </a:lnTo>
                <a:lnTo>
                  <a:pt x="815411" y="246887"/>
                </a:lnTo>
                <a:lnTo>
                  <a:pt x="815411" y="243966"/>
                </a:lnTo>
                <a:lnTo>
                  <a:pt x="818332" y="241045"/>
                </a:lnTo>
                <a:lnTo>
                  <a:pt x="915689" y="170487"/>
                </a:lnTo>
                <a:lnTo>
                  <a:pt x="965684" y="134254"/>
                </a:lnTo>
                <a:lnTo>
                  <a:pt x="984103" y="120905"/>
                </a:lnTo>
                <a:lnTo>
                  <a:pt x="986734" y="118999"/>
                </a:lnTo>
                <a:lnTo>
                  <a:pt x="1084091" y="50202"/>
                </a:lnTo>
                <a:lnTo>
                  <a:pt x="1134086" y="14874"/>
                </a:lnTo>
                <a:lnTo>
                  <a:pt x="1152505" y="1859"/>
                </a:lnTo>
                <a:lnTo>
                  <a:pt x="1155136" y="0"/>
                </a:lnTo>
                <a:lnTo>
                  <a:pt x="1059467" y="72173"/>
                </a:lnTo>
                <a:lnTo>
                  <a:pt x="1010340" y="109235"/>
                </a:lnTo>
                <a:lnTo>
                  <a:pt x="992241" y="122890"/>
                </a:lnTo>
                <a:lnTo>
                  <a:pt x="989655" y="124840"/>
                </a:lnTo>
                <a:lnTo>
                  <a:pt x="893986" y="195399"/>
                </a:lnTo>
                <a:lnTo>
                  <a:pt x="844859" y="231632"/>
                </a:lnTo>
                <a:lnTo>
                  <a:pt x="826760" y="244981"/>
                </a:lnTo>
                <a:lnTo>
                  <a:pt x="824174" y="246887"/>
                </a:lnTo>
                <a:lnTo>
                  <a:pt x="824174" y="241045"/>
                </a:lnTo>
                <a:lnTo>
                  <a:pt x="851892" y="288315"/>
                </a:lnTo>
                <a:lnTo>
                  <a:pt x="873894" y="338312"/>
                </a:lnTo>
                <a:lnTo>
                  <a:pt x="889896" y="390475"/>
                </a:lnTo>
                <a:lnTo>
                  <a:pt x="899612" y="444245"/>
                </a:lnTo>
                <a:lnTo>
                  <a:pt x="901213" y="499138"/>
                </a:lnTo>
                <a:lnTo>
                  <a:pt x="897088" y="554297"/>
                </a:lnTo>
                <a:lnTo>
                  <a:pt x="886985" y="608895"/>
                </a:lnTo>
                <a:lnTo>
                  <a:pt x="870656" y="662101"/>
                </a:lnTo>
                <a:lnTo>
                  <a:pt x="846175" y="710969"/>
                </a:lnTo>
                <a:lnTo>
                  <a:pt x="816538" y="756843"/>
                </a:lnTo>
                <a:lnTo>
                  <a:pt x="782020" y="798908"/>
                </a:lnTo>
                <a:lnTo>
                  <a:pt x="742894" y="836345"/>
                </a:lnTo>
                <a:lnTo>
                  <a:pt x="699456" y="870556"/>
                </a:lnTo>
                <a:lnTo>
                  <a:pt x="652184" y="898779"/>
                </a:lnTo>
                <a:lnTo>
                  <a:pt x="601626" y="920467"/>
                </a:lnTo>
                <a:lnTo>
                  <a:pt x="548330" y="935075"/>
                </a:lnTo>
                <a:lnTo>
                  <a:pt x="495155" y="944422"/>
                </a:lnTo>
                <a:lnTo>
                  <a:pt x="440586" y="946689"/>
                </a:lnTo>
                <a:lnTo>
                  <a:pt x="385470" y="942422"/>
                </a:lnTo>
                <a:lnTo>
                  <a:pt x="330652" y="932167"/>
                </a:lnTo>
                <a:lnTo>
                  <a:pt x="279090" y="913748"/>
                </a:lnTo>
                <a:lnTo>
                  <a:pt x="229719" y="889338"/>
                </a:lnTo>
                <a:lnTo>
                  <a:pt x="183634" y="859481"/>
                </a:lnTo>
                <a:lnTo>
                  <a:pt x="141930" y="824725"/>
                </a:lnTo>
                <a:lnTo>
                  <a:pt x="104923" y="785568"/>
                </a:lnTo>
                <a:lnTo>
                  <a:pt x="72572" y="742326"/>
                </a:lnTo>
                <a:lnTo>
                  <a:pt x="45150" y="695271"/>
                </a:lnTo>
                <a:lnTo>
                  <a:pt x="22931" y="644677"/>
                </a:lnTo>
                <a:lnTo>
                  <a:pt x="8762" y="591888"/>
                </a:lnTo>
                <a:lnTo>
                  <a:pt x="1119" y="538308"/>
                </a:lnTo>
                <a:lnTo>
                  <a:pt x="0" y="484185"/>
                </a:lnTo>
                <a:lnTo>
                  <a:pt x="5405" y="429767"/>
                </a:lnTo>
                <a:close/>
              </a:path>
            </a:pathLst>
          </a:custGeom>
          <a:ln w="6096">
            <a:solidFill>
              <a:srgbClr val="9CB955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7" name="object 16"/>
          <p:cNvSpPr/>
          <p:nvPr/>
        </p:nvSpPr>
        <p:spPr>
          <a:xfrm>
            <a:off x="9954769" y="4745734"/>
            <a:ext cx="1621510" cy="2761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8" name="object 17"/>
          <p:cNvSpPr/>
          <p:nvPr/>
        </p:nvSpPr>
        <p:spPr>
          <a:xfrm>
            <a:off x="10006583" y="4797553"/>
            <a:ext cx="1410970" cy="2551430"/>
          </a:xfrm>
          <a:custGeom>
            <a:avLst/>
            <a:gdLst/>
            <a:ahLst/>
            <a:cxnLst/>
            <a:rect l="l" t="t" r="r" b="b"/>
            <a:pathLst>
              <a:path w="705485" h="1275714">
                <a:moveTo>
                  <a:pt x="55245" y="1229233"/>
                </a:moveTo>
                <a:lnTo>
                  <a:pt x="104830" y="1250408"/>
                </a:lnTo>
                <a:lnTo>
                  <a:pt x="156845" y="1265570"/>
                </a:lnTo>
                <a:lnTo>
                  <a:pt x="210478" y="1274185"/>
                </a:lnTo>
                <a:lnTo>
                  <a:pt x="264922" y="1275715"/>
                </a:lnTo>
                <a:lnTo>
                  <a:pt x="319291" y="1271994"/>
                </a:lnTo>
                <a:lnTo>
                  <a:pt x="329814" y="1269873"/>
                </a:lnTo>
                <a:lnTo>
                  <a:pt x="264922" y="1269873"/>
                </a:lnTo>
                <a:lnTo>
                  <a:pt x="210478" y="1268845"/>
                </a:lnTo>
                <a:lnTo>
                  <a:pt x="156845" y="1261554"/>
                </a:lnTo>
                <a:lnTo>
                  <a:pt x="104830" y="1248263"/>
                </a:lnTo>
                <a:lnTo>
                  <a:pt x="55245" y="1229233"/>
                </a:lnTo>
                <a:close/>
              </a:path>
              <a:path w="705485" h="1275714">
                <a:moveTo>
                  <a:pt x="354669" y="383270"/>
                </a:moveTo>
                <a:lnTo>
                  <a:pt x="237172" y="383270"/>
                </a:lnTo>
                <a:lnTo>
                  <a:pt x="290564" y="384661"/>
                </a:lnTo>
                <a:lnTo>
                  <a:pt x="343408" y="392303"/>
                </a:lnTo>
                <a:lnTo>
                  <a:pt x="395067" y="406400"/>
                </a:lnTo>
                <a:lnTo>
                  <a:pt x="444547" y="426783"/>
                </a:lnTo>
                <a:lnTo>
                  <a:pt x="490765" y="453167"/>
                </a:lnTo>
                <a:lnTo>
                  <a:pt x="532638" y="485267"/>
                </a:lnTo>
                <a:lnTo>
                  <a:pt x="567644" y="517385"/>
                </a:lnTo>
                <a:lnTo>
                  <a:pt x="598789" y="553277"/>
                </a:lnTo>
                <a:lnTo>
                  <a:pt x="625884" y="592417"/>
                </a:lnTo>
                <a:lnTo>
                  <a:pt x="648735" y="634278"/>
                </a:lnTo>
                <a:lnTo>
                  <a:pt x="667153" y="678336"/>
                </a:lnTo>
                <a:lnTo>
                  <a:pt x="680945" y="724064"/>
                </a:lnTo>
                <a:lnTo>
                  <a:pt x="689921" y="770937"/>
                </a:lnTo>
                <a:lnTo>
                  <a:pt x="693889" y="818428"/>
                </a:lnTo>
                <a:lnTo>
                  <a:pt x="692658" y="866013"/>
                </a:lnTo>
                <a:lnTo>
                  <a:pt x="684655" y="918170"/>
                </a:lnTo>
                <a:lnTo>
                  <a:pt x="669782" y="969518"/>
                </a:lnTo>
                <a:lnTo>
                  <a:pt x="648884" y="1019246"/>
                </a:lnTo>
                <a:lnTo>
                  <a:pt x="622808" y="1066546"/>
                </a:lnTo>
                <a:lnTo>
                  <a:pt x="591806" y="1108821"/>
                </a:lnTo>
                <a:lnTo>
                  <a:pt x="555577" y="1147857"/>
                </a:lnTo>
                <a:lnTo>
                  <a:pt x="514419" y="1182560"/>
                </a:lnTo>
                <a:lnTo>
                  <a:pt x="468630" y="1211834"/>
                </a:lnTo>
                <a:lnTo>
                  <a:pt x="421245" y="1235172"/>
                </a:lnTo>
                <a:lnTo>
                  <a:pt x="371109" y="1252807"/>
                </a:lnTo>
                <a:lnTo>
                  <a:pt x="318807" y="1264465"/>
                </a:lnTo>
                <a:lnTo>
                  <a:pt x="264922" y="1269873"/>
                </a:lnTo>
                <a:lnTo>
                  <a:pt x="329814" y="1269873"/>
                </a:lnTo>
                <a:lnTo>
                  <a:pt x="372887" y="1261189"/>
                </a:lnTo>
                <a:lnTo>
                  <a:pt x="424888" y="1243836"/>
                </a:lnTo>
                <a:lnTo>
                  <a:pt x="474472" y="1220470"/>
                </a:lnTo>
                <a:lnTo>
                  <a:pt x="520700" y="1191222"/>
                </a:lnTo>
                <a:lnTo>
                  <a:pt x="562832" y="1156223"/>
                </a:lnTo>
                <a:lnTo>
                  <a:pt x="600059" y="1116296"/>
                </a:lnTo>
                <a:lnTo>
                  <a:pt x="631571" y="1072261"/>
                </a:lnTo>
                <a:lnTo>
                  <a:pt x="659318" y="1024532"/>
                </a:lnTo>
                <a:lnTo>
                  <a:pt x="681053" y="973518"/>
                </a:lnTo>
                <a:lnTo>
                  <a:pt x="696239" y="920313"/>
                </a:lnTo>
                <a:lnTo>
                  <a:pt x="704342" y="866013"/>
                </a:lnTo>
                <a:lnTo>
                  <a:pt x="705485" y="811164"/>
                </a:lnTo>
                <a:lnTo>
                  <a:pt x="700341" y="756316"/>
                </a:lnTo>
                <a:lnTo>
                  <a:pt x="689197" y="702563"/>
                </a:lnTo>
                <a:lnTo>
                  <a:pt x="672338" y="651001"/>
                </a:lnTo>
                <a:lnTo>
                  <a:pt x="647789" y="602057"/>
                </a:lnTo>
                <a:lnTo>
                  <a:pt x="617775" y="556148"/>
                </a:lnTo>
                <a:lnTo>
                  <a:pt x="582308" y="514074"/>
                </a:lnTo>
                <a:lnTo>
                  <a:pt x="541401" y="476631"/>
                </a:lnTo>
                <a:lnTo>
                  <a:pt x="497383" y="444486"/>
                </a:lnTo>
                <a:lnTo>
                  <a:pt x="449294" y="417782"/>
                </a:lnTo>
                <a:lnTo>
                  <a:pt x="398490" y="396531"/>
                </a:lnTo>
                <a:lnTo>
                  <a:pt x="354669" y="383270"/>
                </a:lnTo>
                <a:close/>
              </a:path>
              <a:path w="705485" h="1275714">
                <a:moveTo>
                  <a:pt x="0" y="0"/>
                </a:moveTo>
                <a:lnTo>
                  <a:pt x="64008" y="197612"/>
                </a:lnTo>
                <a:lnTo>
                  <a:pt x="125095" y="395224"/>
                </a:lnTo>
                <a:lnTo>
                  <a:pt x="128016" y="398144"/>
                </a:lnTo>
                <a:lnTo>
                  <a:pt x="130937" y="398144"/>
                </a:lnTo>
                <a:lnTo>
                  <a:pt x="160941" y="392303"/>
                </a:lnTo>
                <a:lnTo>
                  <a:pt x="133858" y="392303"/>
                </a:lnTo>
                <a:lnTo>
                  <a:pt x="128016" y="389381"/>
                </a:lnTo>
                <a:lnTo>
                  <a:pt x="132525" y="388369"/>
                </a:lnTo>
                <a:lnTo>
                  <a:pt x="66929" y="194691"/>
                </a:lnTo>
                <a:lnTo>
                  <a:pt x="0" y="0"/>
                </a:lnTo>
                <a:close/>
              </a:path>
              <a:path w="705485" h="1275714">
                <a:moveTo>
                  <a:pt x="236077" y="371967"/>
                </a:moveTo>
                <a:lnTo>
                  <a:pt x="181361" y="377406"/>
                </a:lnTo>
                <a:lnTo>
                  <a:pt x="132525" y="388369"/>
                </a:lnTo>
                <a:lnTo>
                  <a:pt x="133858" y="392303"/>
                </a:lnTo>
                <a:lnTo>
                  <a:pt x="160941" y="392303"/>
                </a:lnTo>
                <a:lnTo>
                  <a:pt x="183780" y="387856"/>
                </a:lnTo>
                <a:lnTo>
                  <a:pt x="237172" y="383270"/>
                </a:lnTo>
                <a:lnTo>
                  <a:pt x="354669" y="383270"/>
                </a:lnTo>
                <a:lnTo>
                  <a:pt x="346329" y="380746"/>
                </a:lnTo>
                <a:lnTo>
                  <a:pt x="291339" y="373076"/>
                </a:lnTo>
                <a:lnTo>
                  <a:pt x="236077" y="371967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9" name="object 18"/>
          <p:cNvSpPr/>
          <p:nvPr/>
        </p:nvSpPr>
        <p:spPr>
          <a:xfrm>
            <a:off x="10006583" y="4797553"/>
            <a:ext cx="1410970" cy="2551430"/>
          </a:xfrm>
          <a:custGeom>
            <a:avLst/>
            <a:gdLst/>
            <a:ahLst/>
            <a:cxnLst/>
            <a:rect l="l" t="t" r="r" b="b"/>
            <a:pathLst>
              <a:path w="705485" h="1275714">
                <a:moveTo>
                  <a:pt x="55245" y="1229233"/>
                </a:moveTo>
                <a:lnTo>
                  <a:pt x="104830" y="1248263"/>
                </a:lnTo>
                <a:lnTo>
                  <a:pt x="156845" y="1261554"/>
                </a:lnTo>
                <a:lnTo>
                  <a:pt x="210478" y="1268845"/>
                </a:lnTo>
                <a:lnTo>
                  <a:pt x="264922" y="1269873"/>
                </a:lnTo>
                <a:lnTo>
                  <a:pt x="318807" y="1264465"/>
                </a:lnTo>
                <a:lnTo>
                  <a:pt x="371109" y="1252807"/>
                </a:lnTo>
                <a:lnTo>
                  <a:pt x="421245" y="1235172"/>
                </a:lnTo>
                <a:lnTo>
                  <a:pt x="468630" y="1211834"/>
                </a:lnTo>
                <a:lnTo>
                  <a:pt x="514419" y="1182560"/>
                </a:lnTo>
                <a:lnTo>
                  <a:pt x="555577" y="1147857"/>
                </a:lnTo>
                <a:lnTo>
                  <a:pt x="591806" y="1108821"/>
                </a:lnTo>
                <a:lnTo>
                  <a:pt x="622808" y="1066546"/>
                </a:lnTo>
                <a:lnTo>
                  <a:pt x="648884" y="1019246"/>
                </a:lnTo>
                <a:lnTo>
                  <a:pt x="669782" y="969518"/>
                </a:lnTo>
                <a:lnTo>
                  <a:pt x="684655" y="918170"/>
                </a:lnTo>
                <a:lnTo>
                  <a:pt x="692658" y="866013"/>
                </a:lnTo>
                <a:lnTo>
                  <a:pt x="693889" y="818428"/>
                </a:lnTo>
                <a:lnTo>
                  <a:pt x="689921" y="770937"/>
                </a:lnTo>
                <a:lnTo>
                  <a:pt x="680945" y="724064"/>
                </a:lnTo>
                <a:lnTo>
                  <a:pt x="667153" y="678336"/>
                </a:lnTo>
                <a:lnTo>
                  <a:pt x="648735" y="634278"/>
                </a:lnTo>
                <a:lnTo>
                  <a:pt x="625884" y="592417"/>
                </a:lnTo>
                <a:lnTo>
                  <a:pt x="598789" y="553277"/>
                </a:lnTo>
                <a:lnTo>
                  <a:pt x="567644" y="517385"/>
                </a:lnTo>
                <a:lnTo>
                  <a:pt x="532638" y="485267"/>
                </a:lnTo>
                <a:lnTo>
                  <a:pt x="490765" y="453167"/>
                </a:lnTo>
                <a:lnTo>
                  <a:pt x="444547" y="426783"/>
                </a:lnTo>
                <a:lnTo>
                  <a:pt x="395067" y="406400"/>
                </a:lnTo>
                <a:lnTo>
                  <a:pt x="343408" y="392303"/>
                </a:lnTo>
                <a:lnTo>
                  <a:pt x="290564" y="384661"/>
                </a:lnTo>
                <a:lnTo>
                  <a:pt x="237172" y="383270"/>
                </a:lnTo>
                <a:lnTo>
                  <a:pt x="183780" y="387856"/>
                </a:lnTo>
                <a:lnTo>
                  <a:pt x="130937" y="398144"/>
                </a:lnTo>
                <a:lnTo>
                  <a:pt x="128016" y="398144"/>
                </a:lnTo>
                <a:lnTo>
                  <a:pt x="125095" y="395224"/>
                </a:lnTo>
                <a:lnTo>
                  <a:pt x="89779" y="280979"/>
                </a:lnTo>
                <a:lnTo>
                  <a:pt x="71643" y="222313"/>
                </a:lnTo>
                <a:lnTo>
                  <a:pt x="64962" y="200699"/>
                </a:lnTo>
                <a:lnTo>
                  <a:pt x="64008" y="197612"/>
                </a:lnTo>
                <a:lnTo>
                  <a:pt x="27003" y="83367"/>
                </a:lnTo>
                <a:lnTo>
                  <a:pt x="8000" y="24701"/>
                </a:lnTo>
                <a:lnTo>
                  <a:pt x="1000" y="3087"/>
                </a:lnTo>
                <a:lnTo>
                  <a:pt x="0" y="0"/>
                </a:lnTo>
                <a:lnTo>
                  <a:pt x="38693" y="112555"/>
                </a:lnTo>
                <a:lnTo>
                  <a:pt x="58562" y="170354"/>
                </a:lnTo>
                <a:lnTo>
                  <a:pt x="65883" y="191648"/>
                </a:lnTo>
                <a:lnTo>
                  <a:pt x="66929" y="194691"/>
                </a:lnTo>
                <a:lnTo>
                  <a:pt x="105622" y="308935"/>
                </a:lnTo>
                <a:lnTo>
                  <a:pt x="125491" y="367601"/>
                </a:lnTo>
                <a:lnTo>
                  <a:pt x="132812" y="389215"/>
                </a:lnTo>
                <a:lnTo>
                  <a:pt x="133858" y="392303"/>
                </a:lnTo>
                <a:lnTo>
                  <a:pt x="128016" y="389381"/>
                </a:lnTo>
                <a:lnTo>
                  <a:pt x="181361" y="377406"/>
                </a:lnTo>
                <a:lnTo>
                  <a:pt x="236077" y="371967"/>
                </a:lnTo>
                <a:lnTo>
                  <a:pt x="291339" y="373076"/>
                </a:lnTo>
                <a:lnTo>
                  <a:pt x="346329" y="380746"/>
                </a:lnTo>
                <a:lnTo>
                  <a:pt x="398490" y="396531"/>
                </a:lnTo>
                <a:lnTo>
                  <a:pt x="449294" y="417782"/>
                </a:lnTo>
                <a:lnTo>
                  <a:pt x="497383" y="444486"/>
                </a:lnTo>
                <a:lnTo>
                  <a:pt x="541401" y="476631"/>
                </a:lnTo>
                <a:lnTo>
                  <a:pt x="582308" y="514074"/>
                </a:lnTo>
                <a:lnTo>
                  <a:pt x="617775" y="556148"/>
                </a:lnTo>
                <a:lnTo>
                  <a:pt x="647789" y="602057"/>
                </a:lnTo>
                <a:lnTo>
                  <a:pt x="672338" y="651001"/>
                </a:lnTo>
                <a:lnTo>
                  <a:pt x="689197" y="702563"/>
                </a:lnTo>
                <a:lnTo>
                  <a:pt x="700341" y="756316"/>
                </a:lnTo>
                <a:lnTo>
                  <a:pt x="705485" y="811164"/>
                </a:lnTo>
                <a:lnTo>
                  <a:pt x="704342" y="866013"/>
                </a:lnTo>
                <a:lnTo>
                  <a:pt x="696239" y="920313"/>
                </a:lnTo>
                <a:lnTo>
                  <a:pt x="681053" y="973518"/>
                </a:lnTo>
                <a:lnTo>
                  <a:pt x="659318" y="1024532"/>
                </a:lnTo>
                <a:lnTo>
                  <a:pt x="631571" y="1072261"/>
                </a:lnTo>
                <a:lnTo>
                  <a:pt x="600059" y="1116296"/>
                </a:lnTo>
                <a:lnTo>
                  <a:pt x="562832" y="1156223"/>
                </a:lnTo>
                <a:lnTo>
                  <a:pt x="520700" y="1191222"/>
                </a:lnTo>
                <a:lnTo>
                  <a:pt x="474472" y="1220470"/>
                </a:lnTo>
                <a:lnTo>
                  <a:pt x="424888" y="1243836"/>
                </a:lnTo>
                <a:lnTo>
                  <a:pt x="372887" y="1261189"/>
                </a:lnTo>
                <a:lnTo>
                  <a:pt x="319291" y="1271994"/>
                </a:lnTo>
                <a:lnTo>
                  <a:pt x="264922" y="1275715"/>
                </a:lnTo>
                <a:lnTo>
                  <a:pt x="210478" y="1274185"/>
                </a:lnTo>
                <a:lnTo>
                  <a:pt x="156845" y="1265570"/>
                </a:lnTo>
                <a:lnTo>
                  <a:pt x="104830" y="1250408"/>
                </a:lnTo>
                <a:lnTo>
                  <a:pt x="55245" y="1229233"/>
                </a:lnTo>
                <a:close/>
              </a:path>
            </a:pathLst>
          </a:custGeom>
          <a:ln w="6096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0" name="object 19"/>
          <p:cNvSpPr/>
          <p:nvPr/>
        </p:nvSpPr>
        <p:spPr>
          <a:xfrm>
            <a:off x="6650734" y="3663696"/>
            <a:ext cx="393700" cy="1323340"/>
          </a:xfrm>
          <a:custGeom>
            <a:avLst/>
            <a:gdLst/>
            <a:ahLst/>
            <a:cxnLst/>
            <a:rect l="l" t="t" r="r" b="b"/>
            <a:pathLst>
              <a:path w="196850" h="661669">
                <a:moveTo>
                  <a:pt x="159004" y="0"/>
                </a:moveTo>
                <a:lnTo>
                  <a:pt x="142922" y="3036"/>
                </a:lnTo>
                <a:lnTo>
                  <a:pt x="130079" y="11239"/>
                </a:lnTo>
                <a:lnTo>
                  <a:pt x="121570" y="23252"/>
                </a:lnTo>
                <a:lnTo>
                  <a:pt x="118491" y="37718"/>
                </a:lnTo>
                <a:lnTo>
                  <a:pt x="119538" y="46315"/>
                </a:lnTo>
                <a:lnTo>
                  <a:pt x="122491" y="54387"/>
                </a:lnTo>
                <a:lnTo>
                  <a:pt x="127063" y="61364"/>
                </a:lnTo>
                <a:lnTo>
                  <a:pt x="132969" y="66675"/>
                </a:lnTo>
                <a:lnTo>
                  <a:pt x="0" y="661415"/>
                </a:lnTo>
                <a:lnTo>
                  <a:pt x="164846" y="75437"/>
                </a:lnTo>
                <a:lnTo>
                  <a:pt x="177093" y="71169"/>
                </a:lnTo>
                <a:lnTo>
                  <a:pt x="187198" y="63103"/>
                </a:lnTo>
                <a:lnTo>
                  <a:pt x="194063" y="51774"/>
                </a:lnTo>
                <a:lnTo>
                  <a:pt x="196596" y="37718"/>
                </a:lnTo>
                <a:lnTo>
                  <a:pt x="193561" y="23252"/>
                </a:lnTo>
                <a:lnTo>
                  <a:pt x="185372" y="11239"/>
                </a:lnTo>
                <a:lnTo>
                  <a:pt x="173396" y="3036"/>
                </a:lnTo>
                <a:lnTo>
                  <a:pt x="159004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4" name="object 20"/>
          <p:cNvSpPr/>
          <p:nvPr/>
        </p:nvSpPr>
        <p:spPr>
          <a:xfrm>
            <a:off x="6412440" y="6598950"/>
            <a:ext cx="1150620" cy="774700"/>
          </a:xfrm>
          <a:custGeom>
            <a:avLst/>
            <a:gdLst/>
            <a:ahLst/>
            <a:cxnLst/>
            <a:rect l="l" t="t" r="r" b="b"/>
            <a:pathLst>
              <a:path w="575310" h="387350">
                <a:moveTo>
                  <a:pt x="116313" y="70850"/>
                </a:moveTo>
                <a:lnTo>
                  <a:pt x="60981" y="70850"/>
                </a:lnTo>
                <a:lnTo>
                  <a:pt x="574823" y="387080"/>
                </a:lnTo>
                <a:lnTo>
                  <a:pt x="116313" y="70850"/>
                </a:lnTo>
                <a:close/>
              </a:path>
              <a:path w="575310" h="387350">
                <a:moveTo>
                  <a:pt x="36750" y="0"/>
                </a:moveTo>
                <a:lnTo>
                  <a:pt x="22103" y="4460"/>
                </a:lnTo>
                <a:lnTo>
                  <a:pt x="10195" y="13827"/>
                </a:lnTo>
                <a:lnTo>
                  <a:pt x="2942" y="27289"/>
                </a:lnTo>
                <a:lnTo>
                  <a:pt x="0" y="42759"/>
                </a:lnTo>
                <a:lnTo>
                  <a:pt x="3593" y="57419"/>
                </a:lnTo>
                <a:lnTo>
                  <a:pt x="12640" y="69365"/>
                </a:lnTo>
                <a:lnTo>
                  <a:pt x="26056" y="76692"/>
                </a:lnTo>
                <a:lnTo>
                  <a:pt x="34799" y="78172"/>
                </a:lnTo>
                <a:lnTo>
                  <a:pt x="43519" y="78057"/>
                </a:lnTo>
                <a:lnTo>
                  <a:pt x="52238" y="75799"/>
                </a:lnTo>
                <a:lnTo>
                  <a:pt x="60981" y="70850"/>
                </a:lnTo>
                <a:lnTo>
                  <a:pt x="116313" y="70850"/>
                </a:lnTo>
                <a:lnTo>
                  <a:pt x="78380" y="44688"/>
                </a:lnTo>
                <a:lnTo>
                  <a:pt x="77972" y="31365"/>
                </a:lnTo>
                <a:lnTo>
                  <a:pt x="72919" y="18589"/>
                </a:lnTo>
                <a:lnTo>
                  <a:pt x="64057" y="8004"/>
                </a:lnTo>
                <a:lnTo>
                  <a:pt x="52218" y="1254"/>
                </a:lnTo>
                <a:lnTo>
                  <a:pt x="3675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5" name="object 21"/>
          <p:cNvSpPr/>
          <p:nvPr/>
        </p:nvSpPr>
        <p:spPr>
          <a:xfrm>
            <a:off x="9059703" y="7257289"/>
            <a:ext cx="1060450" cy="859790"/>
          </a:xfrm>
          <a:custGeom>
            <a:avLst/>
            <a:gdLst/>
            <a:ahLst/>
            <a:cxnLst/>
            <a:rect l="l" t="t" r="r" b="b"/>
            <a:pathLst>
              <a:path w="530225" h="429895">
                <a:moveTo>
                  <a:pt x="42503" y="352267"/>
                </a:moveTo>
                <a:lnTo>
                  <a:pt x="6588" y="367741"/>
                </a:lnTo>
                <a:lnTo>
                  <a:pt x="0" y="396335"/>
                </a:lnTo>
                <a:lnTo>
                  <a:pt x="4891" y="410496"/>
                </a:lnTo>
                <a:lnTo>
                  <a:pt x="15224" y="422757"/>
                </a:lnTo>
                <a:lnTo>
                  <a:pt x="29624" y="428729"/>
                </a:lnTo>
                <a:lnTo>
                  <a:pt x="45084" y="429272"/>
                </a:lnTo>
                <a:lnTo>
                  <a:pt x="59426" y="424386"/>
                </a:lnTo>
                <a:lnTo>
                  <a:pt x="70469" y="414070"/>
                </a:lnTo>
                <a:lnTo>
                  <a:pt x="75489" y="405383"/>
                </a:lnTo>
                <a:lnTo>
                  <a:pt x="77771" y="396697"/>
                </a:lnTo>
                <a:lnTo>
                  <a:pt x="77862" y="388010"/>
                </a:lnTo>
                <a:lnTo>
                  <a:pt x="76311" y="379323"/>
                </a:lnTo>
                <a:lnTo>
                  <a:pt x="104006" y="356158"/>
                </a:lnTo>
                <a:lnTo>
                  <a:pt x="55991" y="356158"/>
                </a:lnTo>
                <a:lnTo>
                  <a:pt x="42503" y="352267"/>
                </a:lnTo>
                <a:close/>
              </a:path>
              <a:path w="530225" h="429895">
                <a:moveTo>
                  <a:pt x="529828" y="0"/>
                </a:moveTo>
                <a:lnTo>
                  <a:pt x="55991" y="356158"/>
                </a:lnTo>
                <a:lnTo>
                  <a:pt x="104006" y="356158"/>
                </a:lnTo>
                <a:lnTo>
                  <a:pt x="529828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6" name="object 22"/>
          <p:cNvSpPr/>
          <p:nvPr/>
        </p:nvSpPr>
        <p:spPr>
          <a:xfrm>
            <a:off x="10789919" y="4785358"/>
            <a:ext cx="542290" cy="1236980"/>
          </a:xfrm>
          <a:custGeom>
            <a:avLst/>
            <a:gdLst/>
            <a:ahLst/>
            <a:cxnLst/>
            <a:rect l="l" t="t" r="r" b="b"/>
            <a:pathLst>
              <a:path w="271145" h="618489">
                <a:moveTo>
                  <a:pt x="0" y="0"/>
                </a:moveTo>
                <a:lnTo>
                  <a:pt x="205104" y="550544"/>
                </a:lnTo>
                <a:lnTo>
                  <a:pt x="196871" y="562381"/>
                </a:lnTo>
                <a:lnTo>
                  <a:pt x="193532" y="575611"/>
                </a:lnTo>
                <a:lnTo>
                  <a:pt x="194550" y="589389"/>
                </a:lnTo>
                <a:lnTo>
                  <a:pt x="199389" y="602869"/>
                </a:lnTo>
                <a:lnTo>
                  <a:pt x="211570" y="613275"/>
                </a:lnTo>
                <a:lnTo>
                  <a:pt x="225678" y="618204"/>
                </a:lnTo>
                <a:lnTo>
                  <a:pt x="240359" y="617656"/>
                </a:lnTo>
                <a:lnTo>
                  <a:pt x="254253" y="611632"/>
                </a:lnTo>
                <a:lnTo>
                  <a:pt x="264979" y="599338"/>
                </a:lnTo>
                <a:lnTo>
                  <a:pt x="270525" y="585104"/>
                </a:lnTo>
                <a:lnTo>
                  <a:pt x="270095" y="570323"/>
                </a:lnTo>
                <a:lnTo>
                  <a:pt x="242637" y="541188"/>
                </a:lnTo>
                <a:lnTo>
                  <a:pt x="234061" y="538861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7" name="object 23"/>
          <p:cNvSpPr/>
          <p:nvPr/>
        </p:nvSpPr>
        <p:spPr>
          <a:xfrm>
            <a:off x="8647177" y="3203570"/>
            <a:ext cx="1344930" cy="180340"/>
          </a:xfrm>
          <a:custGeom>
            <a:avLst/>
            <a:gdLst/>
            <a:ahLst/>
            <a:cxnLst/>
            <a:rect l="l" t="t" r="r" b="b"/>
            <a:pathLst>
              <a:path w="672464" h="90169">
                <a:moveTo>
                  <a:pt x="635484" y="0"/>
                </a:moveTo>
                <a:lnTo>
                  <a:pt x="599886" y="16585"/>
                </a:lnTo>
                <a:lnTo>
                  <a:pt x="596646" y="24830"/>
                </a:lnTo>
                <a:lnTo>
                  <a:pt x="0" y="89854"/>
                </a:lnTo>
                <a:lnTo>
                  <a:pt x="599566" y="57342"/>
                </a:lnTo>
                <a:lnTo>
                  <a:pt x="668714" y="57342"/>
                </a:lnTo>
                <a:lnTo>
                  <a:pt x="672339" y="43199"/>
                </a:lnTo>
                <a:lnTo>
                  <a:pt x="669416" y="27878"/>
                </a:lnTo>
                <a:lnTo>
                  <a:pt x="662090" y="14156"/>
                </a:lnTo>
                <a:lnTo>
                  <a:pt x="650144" y="4589"/>
                </a:lnTo>
                <a:lnTo>
                  <a:pt x="635484" y="0"/>
                </a:lnTo>
                <a:close/>
              </a:path>
              <a:path w="672464" h="90169">
                <a:moveTo>
                  <a:pt x="668714" y="57342"/>
                </a:moveTo>
                <a:lnTo>
                  <a:pt x="599566" y="57342"/>
                </a:lnTo>
                <a:lnTo>
                  <a:pt x="607671" y="68899"/>
                </a:lnTo>
                <a:lnTo>
                  <a:pt x="618489" y="76551"/>
                </a:lnTo>
                <a:lnTo>
                  <a:pt x="631499" y="79773"/>
                </a:lnTo>
                <a:lnTo>
                  <a:pt x="646176" y="78043"/>
                </a:lnTo>
                <a:lnTo>
                  <a:pt x="659612" y="69365"/>
                </a:lnTo>
                <a:lnTo>
                  <a:pt x="668702" y="5739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8" name="object 24"/>
          <p:cNvSpPr txBox="1"/>
          <p:nvPr/>
        </p:nvSpPr>
        <p:spPr>
          <a:xfrm>
            <a:off x="11266169" y="3308605"/>
            <a:ext cx="482981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Ordering Service delivers</a:t>
            </a:r>
            <a:r>
              <a:rPr sz="2400" b="1" spc="-80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25400"/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consistently to peers </a:t>
            </a:r>
            <a:r>
              <a:rPr sz="2400" b="1" dirty="0">
                <a:solidFill>
                  <a:srgbClr val="0D80B8"/>
                </a:solidFill>
                <a:latin typeface="Calibri"/>
                <a:cs typeface="Calibri"/>
              </a:rPr>
              <a:t>in the</a:t>
            </a:r>
            <a:r>
              <a:rPr sz="2400" b="1" spc="-120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25"/>
          <p:cNvSpPr txBox="1"/>
          <p:nvPr/>
        </p:nvSpPr>
        <p:spPr>
          <a:xfrm>
            <a:off x="11671044" y="6178550"/>
            <a:ext cx="32054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Endorsement </a:t>
            </a: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policies</a:t>
            </a:r>
            <a:r>
              <a:rPr sz="2400" b="1" spc="-12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for  transactions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26"/>
          <p:cNvSpPr txBox="1"/>
          <p:nvPr/>
        </p:nvSpPr>
        <p:spPr>
          <a:xfrm>
            <a:off x="2521457" y="2949956"/>
            <a:ext cx="42227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Channels for sharing</a:t>
            </a:r>
            <a:r>
              <a:rPr sz="2400" b="1" spc="-4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confidential</a:t>
            </a:r>
            <a:endParaRPr sz="2400">
              <a:latin typeface="Calibri"/>
              <a:cs typeface="Calibri"/>
            </a:endParaRPr>
          </a:p>
          <a:p>
            <a:pPr marL="2686050"/>
            <a:r>
              <a:rPr sz="2400" b="1" spc="-10" dirty="0">
                <a:solidFill>
                  <a:srgbClr val="095A82"/>
                </a:solidFill>
                <a:latin typeface="Calibri"/>
                <a:cs typeface="Calibri"/>
              </a:rPr>
              <a:t>information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27"/>
          <p:cNvSpPr txBox="1"/>
          <p:nvPr/>
        </p:nvSpPr>
        <p:spPr>
          <a:xfrm>
            <a:off x="3595622" y="7693355"/>
            <a:ext cx="388620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18870" marR="10160" indent="-1094740">
              <a:spcBef>
                <a:spcPts val="200"/>
              </a:spcBef>
            </a:pP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CouchDB world </a:t>
            </a:r>
            <a:r>
              <a:rPr sz="2400" b="1" spc="-30" dirty="0">
                <a:solidFill>
                  <a:srgbClr val="9CB955"/>
                </a:solidFill>
                <a:latin typeface="Calibri"/>
                <a:cs typeface="Calibri"/>
              </a:rPr>
              <a:t>state 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supports  wide </a:t>
            </a:r>
            <a:r>
              <a:rPr sz="2400" b="1" spc="-20" dirty="0">
                <a:solidFill>
                  <a:srgbClr val="9CB955"/>
                </a:solidFill>
                <a:latin typeface="Calibri"/>
                <a:cs typeface="Calibri"/>
              </a:rPr>
              <a:t>range </a:t>
            </a:r>
            <a:r>
              <a:rPr sz="2400" b="1" dirty="0">
                <a:solidFill>
                  <a:srgbClr val="9CB955"/>
                </a:solidFill>
                <a:latin typeface="Calibri"/>
                <a:cs typeface="Calibri"/>
              </a:rPr>
              <a:t>of</a:t>
            </a:r>
            <a:r>
              <a:rPr sz="2400" b="1" spc="-140" dirty="0">
                <a:solidFill>
                  <a:srgbClr val="9CB95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queries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28"/>
          <p:cNvSpPr/>
          <p:nvPr/>
        </p:nvSpPr>
        <p:spPr>
          <a:xfrm>
            <a:off x="7431023" y="4322038"/>
            <a:ext cx="2532886" cy="2526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3" name="object 29"/>
          <p:cNvSpPr/>
          <p:nvPr/>
        </p:nvSpPr>
        <p:spPr>
          <a:xfrm>
            <a:off x="7403593" y="4373878"/>
            <a:ext cx="2724910" cy="23225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4" name="object 30"/>
          <p:cNvSpPr txBox="1"/>
          <p:nvPr/>
        </p:nvSpPr>
        <p:spPr>
          <a:xfrm>
            <a:off x="7422643" y="327685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01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4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  <p:sp>
        <p:nvSpPr>
          <p:cNvPr id="46" name="object 31"/>
          <p:cNvSpPr txBox="1"/>
          <p:nvPr/>
        </p:nvSpPr>
        <p:spPr>
          <a:xfrm>
            <a:off x="9807957" y="358089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D80B8"/>
                </a:solidFill>
                <a:latin typeface="Calibri"/>
                <a:cs typeface="Calibri"/>
              </a:rPr>
              <a:t>02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47" name="object 32"/>
          <p:cNvSpPr txBox="1"/>
          <p:nvPr/>
        </p:nvSpPr>
        <p:spPr>
          <a:xfrm>
            <a:off x="10262107" y="5964426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19C13"/>
                </a:solidFill>
                <a:latin typeface="Calibri"/>
                <a:cs typeface="Calibri"/>
              </a:rPr>
              <a:t>03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48" name="object 33"/>
          <p:cNvSpPr txBox="1"/>
          <p:nvPr/>
        </p:nvSpPr>
        <p:spPr>
          <a:xfrm>
            <a:off x="8049259" y="7053274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9CB955"/>
                </a:solidFill>
                <a:latin typeface="Calibri"/>
                <a:cs typeface="Calibri"/>
              </a:rPr>
              <a:t>04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49" name="object 34"/>
          <p:cNvSpPr txBox="1"/>
          <p:nvPr/>
        </p:nvSpPr>
        <p:spPr>
          <a:xfrm>
            <a:off x="2072843" y="5390387"/>
            <a:ext cx="5093970" cy="886138"/>
          </a:xfrm>
          <a:prstGeom prst="rect">
            <a:avLst/>
          </a:prstGeom>
        </p:spPr>
        <p:txBody>
          <a:bodyPr vert="horz" wrap="square" lIns="0" tIns="64768" rIns="0" bIns="0" rtlCol="0">
            <a:spAutoFit/>
          </a:bodyPr>
          <a:lstStyle/>
          <a:p>
            <a:pPr marL="25400">
              <a:lnSpc>
                <a:spcPts val="1280"/>
              </a:lnSpc>
              <a:spcBef>
                <a:spcPts val="508"/>
              </a:spcBef>
            </a:pP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Bring-your-own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Membership</a:t>
            </a:r>
            <a:endParaRPr sz="2400">
              <a:latin typeface="Calibri"/>
              <a:cs typeface="Calibri"/>
            </a:endParaRPr>
          </a:p>
          <a:p>
            <a:pPr marL="820418">
              <a:lnSpc>
                <a:spcPts val="5120"/>
              </a:lnSpc>
              <a:tabLst>
                <a:tab pos="4348480" algn="l"/>
              </a:tabLst>
            </a:pP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e</a:t>
            </a:r>
            <a:r>
              <a:rPr sz="2400" b="1" spc="30" dirty="0">
                <a:solidFill>
                  <a:srgbClr val="16A995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vi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ce</a:t>
            </a:r>
            <a:r>
              <a:rPr sz="2400" b="1" spc="-3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P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ovid</a:t>
            </a:r>
            <a:r>
              <a:rPr sz="2400" b="1" spc="-10" dirty="0">
                <a:solidFill>
                  <a:srgbClr val="16A995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r</a:t>
            </a:r>
            <a:r>
              <a:rPr sz="2400" b="1" spc="-40" dirty="0">
                <a:solidFill>
                  <a:srgbClr val="16A995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(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M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16A995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16A995"/>
                </a:solidFill>
                <a:latin typeface="Calibri"/>
                <a:cs typeface="Calibri"/>
              </a:rPr>
              <a:t>)	</a:t>
            </a:r>
            <a:r>
              <a:rPr sz="5600" b="1" spc="-20" dirty="0">
                <a:solidFill>
                  <a:srgbClr val="16A995"/>
                </a:solidFill>
                <a:latin typeface="Calibri"/>
                <a:cs typeface="Calibri"/>
              </a:rPr>
              <a:t>05</a:t>
            </a:r>
            <a:endParaRPr sz="5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8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6047" y="1722120"/>
            <a:ext cx="15130270" cy="777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42034" y="648106"/>
            <a:ext cx="124079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Transaction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Life Cycle- </a:t>
            </a:r>
            <a:r>
              <a:rPr sz="5600" b="1" spc="-20" dirty="0">
                <a:solidFill>
                  <a:srgbClr val="095A82"/>
                </a:solidFill>
                <a:latin typeface="Calibri"/>
                <a:cs typeface="Calibri"/>
              </a:rPr>
              <a:t>Hyperledger</a:t>
            </a:r>
            <a:r>
              <a:rPr sz="5600" b="1" spc="350" dirty="0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sz="5600" b="1" spc="-10" dirty="0">
                <a:solidFill>
                  <a:srgbClr val="095A82"/>
                </a:solidFill>
                <a:latin typeface="Calibri"/>
                <a:cs typeface="Calibri"/>
              </a:rPr>
              <a:t>Fabric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0110" y="2630422"/>
            <a:ext cx="1277620" cy="355225"/>
          </a:xfrm>
          <a:prstGeom prst="rect">
            <a:avLst/>
          </a:prstGeom>
          <a:solidFill>
            <a:srgbClr val="355B87"/>
          </a:solidFill>
        </p:spPr>
        <p:txBody>
          <a:bodyPr vert="horz" wrap="square" lIns="0" tIns="16510" rIns="0" bIns="0" rtlCol="0">
            <a:spAutoFit/>
          </a:bodyPr>
          <a:lstStyle/>
          <a:p>
            <a:pPr marL="57150">
              <a:spcBef>
                <a:spcPts val="130"/>
              </a:spcBef>
            </a:pPr>
            <a:r>
              <a:rPr sz="2200" b="1" spc="-10" dirty="0">
                <a:solidFill>
                  <a:srgbClr val="E4E4E4"/>
                </a:solidFill>
                <a:latin typeface="Calibri"/>
                <a:cs typeface="Calibri"/>
              </a:rPr>
              <a:t>Endorsing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9066" y="6746747"/>
            <a:ext cx="2479040" cy="323850"/>
          </a:xfrm>
          <a:custGeom>
            <a:avLst/>
            <a:gdLst/>
            <a:ahLst/>
            <a:cxnLst/>
            <a:rect l="l" t="t" r="r" b="b"/>
            <a:pathLst>
              <a:path w="1239520" h="161925">
                <a:moveTo>
                  <a:pt x="0" y="161544"/>
                </a:moveTo>
                <a:lnTo>
                  <a:pt x="1239012" y="161544"/>
                </a:lnTo>
                <a:lnTo>
                  <a:pt x="1239012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580122" y="6701535"/>
            <a:ext cx="2385060" cy="35009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100" dirty="0">
                <a:solidFill>
                  <a:srgbClr val="435A64"/>
                </a:solidFill>
                <a:latin typeface="Calibri"/>
                <a:cs typeface="Calibri"/>
              </a:rPr>
              <a:t>from ordering</a:t>
            </a:r>
            <a:r>
              <a:rPr sz="2100" spc="-228" dirty="0">
                <a:solidFill>
                  <a:srgbClr val="435A6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35A64"/>
                </a:solidFill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26523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4881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Endorsement/Consensus</a:t>
            </a:r>
            <a:r>
              <a:rPr spc="8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Model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896111"/>
            <a:ext cx="360426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Peer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role has been</a:t>
            </a:r>
            <a:r>
              <a:rPr sz="2800" b="1" spc="-2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split: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2506" y="2872840"/>
            <a:ext cx="5146040" cy="90794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spcBef>
                <a:spcPts val="1100"/>
              </a:spcBef>
            </a:pP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Committer</a:t>
            </a:r>
            <a:r>
              <a:rPr sz="2400" b="1" spc="-50" dirty="0">
                <a:solidFill>
                  <a:srgbClr val="9CB95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latin typeface="Calibri"/>
                <a:cs typeface="Calibri"/>
              </a:rPr>
              <a:t>peer: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740"/>
              </a:spcBef>
            </a:pP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Commits transactions, maintains ledger and</a:t>
            </a:r>
            <a:r>
              <a:rPr sz="20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2688" y="5666232"/>
            <a:ext cx="1042668" cy="1042668"/>
          </a:xfrm>
          <a:custGeom>
            <a:avLst/>
            <a:gdLst/>
            <a:ahLst/>
            <a:cxnLst/>
            <a:rect l="l" t="t" r="r" b="b"/>
            <a:pathLst>
              <a:path w="521334" h="521335">
                <a:moveTo>
                  <a:pt x="260604" y="0"/>
                </a:moveTo>
                <a:lnTo>
                  <a:pt x="213759" y="4199"/>
                </a:lnTo>
                <a:lnTo>
                  <a:pt x="169670" y="16308"/>
                </a:lnTo>
                <a:lnTo>
                  <a:pt x="129071" y="35588"/>
                </a:lnTo>
                <a:lnTo>
                  <a:pt x="92699" y="61302"/>
                </a:lnTo>
                <a:lnTo>
                  <a:pt x="61290" y="92715"/>
                </a:lnTo>
                <a:lnTo>
                  <a:pt x="35579" y="129088"/>
                </a:lnTo>
                <a:lnTo>
                  <a:pt x="16303" y="169685"/>
                </a:lnTo>
                <a:lnTo>
                  <a:pt x="4198" y="213769"/>
                </a:lnTo>
                <a:lnTo>
                  <a:pt x="0" y="260603"/>
                </a:lnTo>
                <a:lnTo>
                  <a:pt x="4198" y="307438"/>
                </a:lnTo>
                <a:lnTo>
                  <a:pt x="16303" y="351522"/>
                </a:lnTo>
                <a:lnTo>
                  <a:pt x="35579" y="392119"/>
                </a:lnTo>
                <a:lnTo>
                  <a:pt x="61290" y="428492"/>
                </a:lnTo>
                <a:lnTo>
                  <a:pt x="92699" y="459905"/>
                </a:lnTo>
                <a:lnTo>
                  <a:pt x="129071" y="485619"/>
                </a:lnTo>
                <a:lnTo>
                  <a:pt x="169670" y="504899"/>
                </a:lnTo>
                <a:lnTo>
                  <a:pt x="213759" y="517008"/>
                </a:lnTo>
                <a:lnTo>
                  <a:pt x="260604" y="521207"/>
                </a:lnTo>
                <a:lnTo>
                  <a:pt x="307448" y="517008"/>
                </a:lnTo>
                <a:lnTo>
                  <a:pt x="351537" y="504899"/>
                </a:lnTo>
                <a:lnTo>
                  <a:pt x="392136" y="485619"/>
                </a:lnTo>
                <a:lnTo>
                  <a:pt x="428508" y="459905"/>
                </a:lnTo>
                <a:lnTo>
                  <a:pt x="459917" y="428492"/>
                </a:lnTo>
                <a:lnTo>
                  <a:pt x="485628" y="392119"/>
                </a:lnTo>
                <a:lnTo>
                  <a:pt x="504904" y="351522"/>
                </a:lnTo>
                <a:lnTo>
                  <a:pt x="517009" y="307438"/>
                </a:lnTo>
                <a:lnTo>
                  <a:pt x="521208" y="260603"/>
                </a:lnTo>
                <a:lnTo>
                  <a:pt x="517009" y="213769"/>
                </a:lnTo>
                <a:lnTo>
                  <a:pt x="504904" y="169685"/>
                </a:lnTo>
                <a:lnTo>
                  <a:pt x="485628" y="129088"/>
                </a:lnTo>
                <a:lnTo>
                  <a:pt x="459917" y="92715"/>
                </a:lnTo>
                <a:lnTo>
                  <a:pt x="428508" y="61302"/>
                </a:lnTo>
                <a:lnTo>
                  <a:pt x="392136" y="35588"/>
                </a:lnTo>
                <a:lnTo>
                  <a:pt x="351537" y="16308"/>
                </a:lnTo>
                <a:lnTo>
                  <a:pt x="307448" y="4199"/>
                </a:lnTo>
                <a:lnTo>
                  <a:pt x="26060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248662" y="5926836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2688" y="4258054"/>
            <a:ext cx="1042668" cy="1042668"/>
          </a:xfrm>
          <a:custGeom>
            <a:avLst/>
            <a:gdLst/>
            <a:ahLst/>
            <a:cxnLst/>
            <a:rect l="l" t="t" r="r" b="b"/>
            <a:pathLst>
              <a:path w="521334" h="521335">
                <a:moveTo>
                  <a:pt x="260604" y="0"/>
                </a:moveTo>
                <a:lnTo>
                  <a:pt x="213759" y="4199"/>
                </a:lnTo>
                <a:lnTo>
                  <a:pt x="169670" y="16308"/>
                </a:lnTo>
                <a:lnTo>
                  <a:pt x="129071" y="35588"/>
                </a:lnTo>
                <a:lnTo>
                  <a:pt x="92699" y="61302"/>
                </a:lnTo>
                <a:lnTo>
                  <a:pt x="61290" y="92715"/>
                </a:lnTo>
                <a:lnTo>
                  <a:pt x="35579" y="129088"/>
                </a:lnTo>
                <a:lnTo>
                  <a:pt x="16303" y="169685"/>
                </a:lnTo>
                <a:lnTo>
                  <a:pt x="4198" y="213769"/>
                </a:lnTo>
                <a:lnTo>
                  <a:pt x="0" y="260604"/>
                </a:lnTo>
                <a:lnTo>
                  <a:pt x="4198" y="307438"/>
                </a:lnTo>
                <a:lnTo>
                  <a:pt x="16303" y="351522"/>
                </a:lnTo>
                <a:lnTo>
                  <a:pt x="35579" y="392119"/>
                </a:lnTo>
                <a:lnTo>
                  <a:pt x="61290" y="428492"/>
                </a:lnTo>
                <a:lnTo>
                  <a:pt x="92699" y="459905"/>
                </a:lnTo>
                <a:lnTo>
                  <a:pt x="129071" y="485619"/>
                </a:lnTo>
                <a:lnTo>
                  <a:pt x="169670" y="504899"/>
                </a:lnTo>
                <a:lnTo>
                  <a:pt x="213759" y="517008"/>
                </a:lnTo>
                <a:lnTo>
                  <a:pt x="260604" y="521208"/>
                </a:lnTo>
                <a:lnTo>
                  <a:pt x="307448" y="517008"/>
                </a:lnTo>
                <a:lnTo>
                  <a:pt x="351537" y="504899"/>
                </a:lnTo>
                <a:lnTo>
                  <a:pt x="392136" y="485619"/>
                </a:lnTo>
                <a:lnTo>
                  <a:pt x="428508" y="459905"/>
                </a:lnTo>
                <a:lnTo>
                  <a:pt x="459917" y="428492"/>
                </a:lnTo>
                <a:lnTo>
                  <a:pt x="485628" y="392119"/>
                </a:lnTo>
                <a:lnTo>
                  <a:pt x="504904" y="351522"/>
                </a:lnTo>
                <a:lnTo>
                  <a:pt x="517009" y="307438"/>
                </a:lnTo>
                <a:lnTo>
                  <a:pt x="521208" y="260604"/>
                </a:lnTo>
                <a:lnTo>
                  <a:pt x="517009" y="213769"/>
                </a:lnTo>
                <a:lnTo>
                  <a:pt x="504904" y="169685"/>
                </a:lnTo>
                <a:lnTo>
                  <a:pt x="485628" y="129088"/>
                </a:lnTo>
                <a:lnTo>
                  <a:pt x="459917" y="92715"/>
                </a:lnTo>
                <a:lnTo>
                  <a:pt x="428508" y="61302"/>
                </a:lnTo>
                <a:lnTo>
                  <a:pt x="392136" y="35588"/>
                </a:lnTo>
                <a:lnTo>
                  <a:pt x="351537" y="16308"/>
                </a:lnTo>
                <a:lnTo>
                  <a:pt x="307448" y="4199"/>
                </a:lnTo>
                <a:lnTo>
                  <a:pt x="26060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1248662" y="4516628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2688" y="2846832"/>
            <a:ext cx="1042668" cy="1042668"/>
          </a:xfrm>
          <a:custGeom>
            <a:avLst/>
            <a:gdLst/>
            <a:ahLst/>
            <a:cxnLst/>
            <a:rect l="l" t="t" r="r" b="b"/>
            <a:pathLst>
              <a:path w="521334" h="521335">
                <a:moveTo>
                  <a:pt x="260604" y="0"/>
                </a:moveTo>
                <a:lnTo>
                  <a:pt x="213759" y="4199"/>
                </a:lnTo>
                <a:lnTo>
                  <a:pt x="169670" y="16308"/>
                </a:lnTo>
                <a:lnTo>
                  <a:pt x="129071" y="35588"/>
                </a:lnTo>
                <a:lnTo>
                  <a:pt x="92699" y="61302"/>
                </a:lnTo>
                <a:lnTo>
                  <a:pt x="61290" y="92715"/>
                </a:lnTo>
                <a:lnTo>
                  <a:pt x="35579" y="129088"/>
                </a:lnTo>
                <a:lnTo>
                  <a:pt x="16303" y="169685"/>
                </a:lnTo>
                <a:lnTo>
                  <a:pt x="4198" y="213769"/>
                </a:lnTo>
                <a:lnTo>
                  <a:pt x="0" y="260604"/>
                </a:lnTo>
                <a:lnTo>
                  <a:pt x="4198" y="307438"/>
                </a:lnTo>
                <a:lnTo>
                  <a:pt x="16303" y="351522"/>
                </a:lnTo>
                <a:lnTo>
                  <a:pt x="35579" y="392119"/>
                </a:lnTo>
                <a:lnTo>
                  <a:pt x="61290" y="428492"/>
                </a:lnTo>
                <a:lnTo>
                  <a:pt x="92699" y="459905"/>
                </a:lnTo>
                <a:lnTo>
                  <a:pt x="129071" y="485619"/>
                </a:lnTo>
                <a:lnTo>
                  <a:pt x="169670" y="504899"/>
                </a:lnTo>
                <a:lnTo>
                  <a:pt x="213759" y="517008"/>
                </a:lnTo>
                <a:lnTo>
                  <a:pt x="260604" y="521208"/>
                </a:lnTo>
                <a:lnTo>
                  <a:pt x="307448" y="517008"/>
                </a:lnTo>
                <a:lnTo>
                  <a:pt x="351537" y="504899"/>
                </a:lnTo>
                <a:lnTo>
                  <a:pt x="392136" y="485619"/>
                </a:lnTo>
                <a:lnTo>
                  <a:pt x="428508" y="459905"/>
                </a:lnTo>
                <a:lnTo>
                  <a:pt x="459917" y="428492"/>
                </a:lnTo>
                <a:lnTo>
                  <a:pt x="485628" y="392119"/>
                </a:lnTo>
                <a:lnTo>
                  <a:pt x="504904" y="351522"/>
                </a:lnTo>
                <a:lnTo>
                  <a:pt x="517009" y="307438"/>
                </a:lnTo>
                <a:lnTo>
                  <a:pt x="521208" y="260604"/>
                </a:lnTo>
                <a:lnTo>
                  <a:pt x="517009" y="213769"/>
                </a:lnTo>
                <a:lnTo>
                  <a:pt x="504904" y="169685"/>
                </a:lnTo>
                <a:lnTo>
                  <a:pt x="485628" y="129088"/>
                </a:lnTo>
                <a:lnTo>
                  <a:pt x="459917" y="92715"/>
                </a:lnTo>
                <a:lnTo>
                  <a:pt x="428508" y="61302"/>
                </a:lnTo>
                <a:lnTo>
                  <a:pt x="392136" y="35588"/>
                </a:lnTo>
                <a:lnTo>
                  <a:pt x="351537" y="16308"/>
                </a:lnTo>
                <a:lnTo>
                  <a:pt x="307448" y="4199"/>
                </a:lnTo>
                <a:lnTo>
                  <a:pt x="260604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1248662" y="3106674"/>
            <a:ext cx="41148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13001" y="5494778"/>
            <a:ext cx="5053330" cy="153631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spcBef>
                <a:spcPts val="1100"/>
              </a:spcBef>
            </a:pP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Ordering</a:t>
            </a:r>
            <a:r>
              <a:rPr sz="2400" b="1" spc="-40" dirty="0">
                <a:solidFill>
                  <a:srgbClr val="0D80B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latin typeface="Calibri"/>
                <a:cs typeface="Calibri"/>
              </a:rPr>
              <a:t>peer:</a:t>
            </a:r>
            <a:endParaRPr sz="2400">
              <a:latin typeface="Calibri"/>
              <a:cs typeface="Calibri"/>
            </a:endParaRPr>
          </a:p>
          <a:p>
            <a:pPr marL="25400" marR="10160">
              <a:spcBef>
                <a:spcPts val="750"/>
              </a:spcBef>
            </a:pP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Approves the inclusion of transaction blocks into  the ledger and communicates with peer and  endorsing peer</a:t>
            </a:r>
            <a:r>
              <a:rPr sz="20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13000" y="4084675"/>
            <a:ext cx="5158740" cy="121571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spcBef>
                <a:spcPts val="1100"/>
              </a:spcBef>
            </a:pPr>
            <a:r>
              <a:rPr sz="2400" b="1" dirty="0">
                <a:solidFill>
                  <a:srgbClr val="F19C13"/>
                </a:solidFill>
                <a:latin typeface="Calibri"/>
                <a:cs typeface="Calibri"/>
              </a:rPr>
              <a:t>Endorsing</a:t>
            </a:r>
            <a:r>
              <a:rPr sz="2400" b="1" spc="-20" dirty="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latin typeface="Calibri"/>
                <a:cs typeface="Calibri"/>
              </a:rPr>
              <a:t>peer:</a:t>
            </a:r>
            <a:endParaRPr sz="2400">
              <a:latin typeface="Calibri"/>
              <a:cs typeface="Calibri"/>
            </a:endParaRPr>
          </a:p>
          <a:p>
            <a:pPr marL="25400" marR="10160">
              <a:spcBef>
                <a:spcPts val="740"/>
              </a:spcBef>
            </a:pP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Receives a transaction proposal for endorsement,  responds granting or denying</a:t>
            </a:r>
            <a:r>
              <a:rPr sz="20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Calibri"/>
                <a:cs typeface="Calibri"/>
              </a:rPr>
              <a:t>endorsement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5446" y="1905000"/>
            <a:ext cx="9598152" cy="776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713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1061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Chaincode</a:t>
            </a:r>
            <a:r>
              <a:rPr spc="-3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Upgrades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862" y="2578606"/>
            <a:ext cx="7738872" cy="4273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737616" y="2755393"/>
            <a:ext cx="7930896" cy="386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932689" y="2618232"/>
            <a:ext cx="7517130" cy="4051300"/>
          </a:xfrm>
          <a:custGeom>
            <a:avLst/>
            <a:gdLst/>
            <a:ahLst/>
            <a:cxnLst/>
            <a:rect l="l" t="t" r="r" b="b"/>
            <a:pathLst>
              <a:path w="3758565" h="2025650">
                <a:moveTo>
                  <a:pt x="3605656" y="0"/>
                </a:moveTo>
                <a:lnTo>
                  <a:pt x="152488" y="0"/>
                </a:lnTo>
                <a:lnTo>
                  <a:pt x="104291" y="7779"/>
                </a:lnTo>
                <a:lnTo>
                  <a:pt x="62432" y="29439"/>
                </a:lnTo>
                <a:lnTo>
                  <a:pt x="29422" y="62462"/>
                </a:lnTo>
                <a:lnTo>
                  <a:pt x="7774" y="104331"/>
                </a:lnTo>
                <a:lnTo>
                  <a:pt x="0" y="152526"/>
                </a:lnTo>
                <a:lnTo>
                  <a:pt x="0" y="1872869"/>
                </a:lnTo>
                <a:lnTo>
                  <a:pt x="7774" y="1921064"/>
                </a:lnTo>
                <a:lnTo>
                  <a:pt x="29422" y="1962933"/>
                </a:lnTo>
                <a:lnTo>
                  <a:pt x="62432" y="1995956"/>
                </a:lnTo>
                <a:lnTo>
                  <a:pt x="104291" y="2017616"/>
                </a:lnTo>
                <a:lnTo>
                  <a:pt x="152488" y="2025396"/>
                </a:lnTo>
                <a:lnTo>
                  <a:pt x="3605656" y="2025396"/>
                </a:lnTo>
                <a:lnTo>
                  <a:pt x="3653852" y="2017616"/>
                </a:lnTo>
                <a:lnTo>
                  <a:pt x="3695721" y="1995956"/>
                </a:lnTo>
                <a:lnTo>
                  <a:pt x="3728744" y="1962933"/>
                </a:lnTo>
                <a:lnTo>
                  <a:pt x="3750404" y="1921064"/>
                </a:lnTo>
                <a:lnTo>
                  <a:pt x="3758183" y="1872869"/>
                </a:lnTo>
                <a:lnTo>
                  <a:pt x="3758183" y="152526"/>
                </a:lnTo>
                <a:lnTo>
                  <a:pt x="3750404" y="104331"/>
                </a:lnTo>
                <a:lnTo>
                  <a:pt x="3728744" y="62462"/>
                </a:lnTo>
                <a:lnTo>
                  <a:pt x="3695721" y="29439"/>
                </a:lnTo>
                <a:lnTo>
                  <a:pt x="3653852" y="7779"/>
                </a:lnTo>
                <a:lnTo>
                  <a:pt x="36056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932689" y="2618232"/>
            <a:ext cx="7517130" cy="4051300"/>
          </a:xfrm>
          <a:custGeom>
            <a:avLst/>
            <a:gdLst/>
            <a:ahLst/>
            <a:cxnLst/>
            <a:rect l="l" t="t" r="r" b="b"/>
            <a:pathLst>
              <a:path w="3758565" h="2025650">
                <a:moveTo>
                  <a:pt x="0" y="152526"/>
                </a:moveTo>
                <a:lnTo>
                  <a:pt x="7774" y="104331"/>
                </a:lnTo>
                <a:lnTo>
                  <a:pt x="29422" y="62462"/>
                </a:lnTo>
                <a:lnTo>
                  <a:pt x="62432" y="29439"/>
                </a:lnTo>
                <a:lnTo>
                  <a:pt x="104291" y="7779"/>
                </a:lnTo>
                <a:lnTo>
                  <a:pt x="152488" y="0"/>
                </a:lnTo>
                <a:lnTo>
                  <a:pt x="3605656" y="0"/>
                </a:lnTo>
                <a:lnTo>
                  <a:pt x="3653852" y="7779"/>
                </a:lnTo>
                <a:lnTo>
                  <a:pt x="3695721" y="29439"/>
                </a:lnTo>
                <a:lnTo>
                  <a:pt x="3728744" y="62462"/>
                </a:lnTo>
                <a:lnTo>
                  <a:pt x="3750404" y="104331"/>
                </a:lnTo>
                <a:lnTo>
                  <a:pt x="3758183" y="152526"/>
                </a:lnTo>
                <a:lnTo>
                  <a:pt x="3758183" y="1872869"/>
                </a:lnTo>
                <a:lnTo>
                  <a:pt x="3750404" y="1921064"/>
                </a:lnTo>
                <a:lnTo>
                  <a:pt x="3728744" y="1962933"/>
                </a:lnTo>
                <a:lnTo>
                  <a:pt x="3695721" y="1995956"/>
                </a:lnTo>
                <a:lnTo>
                  <a:pt x="3653852" y="2017616"/>
                </a:lnTo>
                <a:lnTo>
                  <a:pt x="3605656" y="2025396"/>
                </a:lnTo>
                <a:lnTo>
                  <a:pt x="152488" y="2025396"/>
                </a:lnTo>
                <a:lnTo>
                  <a:pt x="104291" y="2017616"/>
                </a:lnTo>
                <a:lnTo>
                  <a:pt x="62432" y="1995956"/>
                </a:lnTo>
                <a:lnTo>
                  <a:pt x="29422" y="1962933"/>
                </a:lnTo>
                <a:lnTo>
                  <a:pt x="7774" y="1921064"/>
                </a:lnTo>
                <a:lnTo>
                  <a:pt x="0" y="1872869"/>
                </a:lnTo>
                <a:lnTo>
                  <a:pt x="0" y="152526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1031647" y="2631135"/>
            <a:ext cx="7274558" cy="363432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Following changes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respect to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Chaincode</a:t>
            </a:r>
            <a:r>
              <a:rPr sz="2800" b="1" spc="-3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has  been</a:t>
            </a:r>
            <a:r>
              <a:rPr sz="2800" b="1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incorporated:</a:t>
            </a:r>
            <a:endParaRPr sz="2800">
              <a:latin typeface="Calibri"/>
              <a:cs typeface="Calibri"/>
            </a:endParaRPr>
          </a:p>
          <a:p>
            <a:pPr marL="598170" marR="43434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New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command </a:t>
            </a:r>
            <a:r>
              <a:rPr sz="2800" b="1" dirty="0">
                <a:solidFill>
                  <a:srgbClr val="5F5F5F"/>
                </a:solidFill>
                <a:latin typeface="Calibri"/>
                <a:cs typeface="Calibri"/>
              </a:rPr>
              <a:t>UPGRADE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instead</a:t>
            </a:r>
            <a:r>
              <a:rPr sz="2800" spc="-1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of  redeploying another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chaincode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Chaincode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contain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version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36353" y="1822704"/>
            <a:ext cx="5849110" cy="7726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1949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1020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Two: </a:t>
            </a:r>
            <a:r>
              <a:rPr spc="-20" dirty="0">
                <a:solidFill>
                  <a:srgbClr val="095A82"/>
                </a:solidFill>
              </a:rPr>
              <a:t>Opening </a:t>
            </a:r>
            <a:r>
              <a:rPr spc="-10" dirty="0">
                <a:solidFill>
                  <a:srgbClr val="095A82"/>
                </a:solidFill>
              </a:rPr>
              <a:t>Project</a:t>
            </a:r>
            <a:r>
              <a:rPr spc="1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4" y="1896111"/>
            <a:ext cx="841756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Open Visual Studio(VS) Code and click on Open</a:t>
            </a:r>
            <a:r>
              <a:rPr sz="2800" spc="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Folder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2944" y="2602992"/>
            <a:ext cx="11896344" cy="6833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4311397" y="4037077"/>
            <a:ext cx="1619250" cy="400050"/>
          </a:xfrm>
          <a:custGeom>
            <a:avLst/>
            <a:gdLst/>
            <a:ahLst/>
            <a:cxnLst/>
            <a:rect l="l" t="t" r="r" b="b"/>
            <a:pathLst>
              <a:path w="809625" h="200025">
                <a:moveTo>
                  <a:pt x="0" y="199644"/>
                </a:moveTo>
                <a:lnTo>
                  <a:pt x="809244" y="199644"/>
                </a:lnTo>
                <a:lnTo>
                  <a:pt x="809244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9334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1610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20" dirty="0">
                <a:solidFill>
                  <a:srgbClr val="095A82"/>
                </a:solidFill>
              </a:rPr>
              <a:t>Selecting </a:t>
            </a:r>
            <a:r>
              <a:rPr spc="-10" dirty="0">
                <a:solidFill>
                  <a:srgbClr val="095A82"/>
                </a:solidFill>
              </a:rPr>
              <a:t>the Project</a:t>
            </a:r>
            <a:r>
              <a:rPr spc="50" dirty="0">
                <a:solidFill>
                  <a:srgbClr val="095A82"/>
                </a:solidFill>
              </a:rPr>
              <a:t> </a:t>
            </a:r>
            <a:r>
              <a:rPr spc="-10" dirty="0">
                <a:solidFill>
                  <a:srgbClr val="095A82"/>
                </a:solidFill>
              </a:rPr>
              <a:t>Folder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896111"/>
            <a:ext cx="7134858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Select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my-network folder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and click on</a:t>
            </a:r>
            <a:r>
              <a:rPr sz="2800" spc="-1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5608" y="2410966"/>
            <a:ext cx="8942832" cy="7004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5236464" y="2401822"/>
            <a:ext cx="8961120" cy="7023100"/>
          </a:xfrm>
          <a:custGeom>
            <a:avLst/>
            <a:gdLst/>
            <a:ahLst/>
            <a:cxnLst/>
            <a:rect l="l" t="t" r="r" b="b"/>
            <a:pathLst>
              <a:path w="4480559" h="3511550">
                <a:moveTo>
                  <a:pt x="0" y="3511296"/>
                </a:moveTo>
                <a:lnTo>
                  <a:pt x="4480560" y="3511296"/>
                </a:lnTo>
                <a:lnTo>
                  <a:pt x="4480560" y="0"/>
                </a:lnTo>
                <a:lnTo>
                  <a:pt x="0" y="0"/>
                </a:lnTo>
                <a:lnTo>
                  <a:pt x="0" y="351129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6883906" y="5515354"/>
            <a:ext cx="7306308" cy="330200"/>
          </a:xfrm>
          <a:custGeom>
            <a:avLst/>
            <a:gdLst/>
            <a:ahLst/>
            <a:cxnLst/>
            <a:rect l="l" t="t" r="r" b="b"/>
            <a:pathLst>
              <a:path w="3653154" h="165100">
                <a:moveTo>
                  <a:pt x="0" y="164592"/>
                </a:moveTo>
                <a:lnTo>
                  <a:pt x="3653028" y="164592"/>
                </a:lnTo>
                <a:lnTo>
                  <a:pt x="3653028" y="0"/>
                </a:lnTo>
                <a:lnTo>
                  <a:pt x="0" y="0"/>
                </a:lnTo>
                <a:lnTo>
                  <a:pt x="0" y="164592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9326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3952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pc="-10" dirty="0">
                <a:solidFill>
                  <a:srgbClr val="095A82"/>
                </a:solidFill>
              </a:rPr>
              <a:t>Step </a:t>
            </a:r>
            <a:r>
              <a:rPr spc="-20" dirty="0">
                <a:solidFill>
                  <a:srgbClr val="095A82"/>
                </a:solidFill>
              </a:rPr>
              <a:t>Three: </a:t>
            </a:r>
            <a:r>
              <a:rPr spc="-10" dirty="0">
                <a:solidFill>
                  <a:srgbClr val="095A82"/>
                </a:solidFill>
              </a:rPr>
              <a:t>Update your package.json</a:t>
            </a:r>
            <a:r>
              <a:rPr spc="210" dirty="0">
                <a:solidFill>
                  <a:srgbClr val="095A82"/>
                </a:solidFill>
              </a:rPr>
              <a:t> </a:t>
            </a:r>
            <a:r>
              <a:rPr spc="-20" dirty="0">
                <a:solidFill>
                  <a:srgbClr val="095A82"/>
                </a:solidFill>
              </a:rPr>
              <a:t>file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2035" y="1896111"/>
            <a:ext cx="1019937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left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panel, select </a:t>
            </a:r>
            <a:r>
              <a:rPr sz="2800" b="1" spc="-10" dirty="0">
                <a:solidFill>
                  <a:srgbClr val="5F5F5F"/>
                </a:solidFill>
                <a:latin typeface="Calibri"/>
                <a:cs typeface="Calibri"/>
              </a:rPr>
              <a:t>package.json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file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under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my-network folder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43654" y="2410966"/>
            <a:ext cx="12170664" cy="6989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3869435" y="6432802"/>
            <a:ext cx="1408430" cy="274320"/>
          </a:xfrm>
          <a:custGeom>
            <a:avLst/>
            <a:gdLst/>
            <a:ahLst/>
            <a:cxnLst/>
            <a:rect l="l" t="t" r="r" b="b"/>
            <a:pathLst>
              <a:path w="704214" h="137160">
                <a:moveTo>
                  <a:pt x="0" y="137160"/>
                </a:moveTo>
                <a:lnTo>
                  <a:pt x="704088" y="137160"/>
                </a:lnTo>
                <a:lnTo>
                  <a:pt x="704088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608554" y="19611338"/>
            <a:ext cx="1133093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10" dirty="0"/>
              <a:t>edureka </a:t>
            </a:r>
            <a:r>
              <a:rPr spc="20" dirty="0"/>
              <a:t>and/or </a:t>
            </a:r>
            <a:r>
              <a:rPr spc="10" dirty="0"/>
              <a:t>its affiliates. All rights</a:t>
            </a:r>
            <a:r>
              <a:rPr spc="10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7664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51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4194</Words>
  <Application>Microsoft Office PowerPoint</Application>
  <PresentationFormat>Custom</PresentationFormat>
  <Paragraphs>672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Arial Rounded MT Bold</vt:lpstr>
      <vt:lpstr>Brush Script MT</vt:lpstr>
      <vt:lpstr>Calibri</vt:lpstr>
      <vt:lpstr>Calibri Light</vt:lpstr>
      <vt:lpstr>Comic Sans MS</vt:lpstr>
      <vt:lpstr>Courier New</vt:lpstr>
      <vt:lpstr>Times New Roman</vt:lpstr>
      <vt:lpstr>Trebuchet MS</vt:lpstr>
      <vt:lpstr>Wingdings</vt:lpstr>
      <vt:lpstr>Office Theme</vt:lpstr>
      <vt:lpstr>1_Office Theme</vt:lpstr>
      <vt:lpstr>3_Office Theme</vt:lpstr>
      <vt:lpstr>Hyperledger Fabric</vt:lpstr>
      <vt:lpstr>PowerPoint Presentation</vt:lpstr>
      <vt:lpstr>Objectives</vt:lpstr>
      <vt:lpstr>PowerPoint Presentation</vt:lpstr>
      <vt:lpstr>Step One: Create a Business Network Definition</vt:lpstr>
      <vt:lpstr>Folder Location</vt:lpstr>
      <vt:lpstr>Step Two: Opening Project File</vt:lpstr>
      <vt:lpstr>Selecting the Project Folder</vt:lpstr>
      <vt:lpstr>Step Three: Update your package.json file</vt:lpstr>
      <vt:lpstr>Step Three: Update your package.json file</vt:lpstr>
      <vt:lpstr>Step Three: Update your package.json file</vt:lpstr>
      <vt:lpstr>Step Four: Update README.md File</vt:lpstr>
      <vt:lpstr>Step Five: Define your Domain Model</vt:lpstr>
      <vt:lpstr>Step Five: Define your Domain Model</vt:lpstr>
      <vt:lpstr>Step Six: Write Transaction Processor Functions</vt:lpstr>
      <vt:lpstr>Step Six: Write Transaction Processor Functions</vt:lpstr>
      <vt:lpstr>Step Seven: Update your Access Control Rules</vt:lpstr>
      <vt:lpstr>Step Eight: Generate the Business Network Archive</vt:lpstr>
      <vt:lpstr>Step Eight: Generate the Business Network Archive</vt:lpstr>
      <vt:lpstr>Step Nine: Write Unit Tests</vt:lpstr>
      <vt:lpstr>Step Ten: Update your sample.js file(I)</vt:lpstr>
      <vt:lpstr>Step Ten: Update your sample.js file(II)</vt:lpstr>
      <vt:lpstr>Step Ten: Update your sample.js file(III)</vt:lpstr>
      <vt:lpstr>Step Ten: Update your sample.js file(IV)</vt:lpstr>
      <vt:lpstr>Step Eleven: Cucumber Testing (I)</vt:lpstr>
      <vt:lpstr>Step Eleven: Cucumber Testing (II)</vt:lpstr>
      <vt:lpstr>Step Eleven: Cucumber Testing (III)</vt:lpstr>
      <vt:lpstr>Step Eleven: Cucumber Testing (IV)</vt:lpstr>
      <vt:lpstr>Step Eleven: Cucumber Testing (V)</vt:lpstr>
      <vt:lpstr>Step Eleven: Cucumber Testing (VI)</vt:lpstr>
      <vt:lpstr>Step Twelve: Creating BNA file</vt:lpstr>
      <vt:lpstr>Step Thirteen: Deploying Business Network to Composer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Thirteen: Deploying Business Network (VI)</vt:lpstr>
      <vt:lpstr>Step Fourteen: Creating Traders</vt:lpstr>
      <vt:lpstr>Step Fourteen: Creating Traders</vt:lpstr>
      <vt:lpstr>Step Fourteen: Creating Traders</vt:lpstr>
      <vt:lpstr>Step Fifteen: Creating Commodity</vt:lpstr>
      <vt:lpstr>Step Fifteen: Creating Commodity</vt:lpstr>
      <vt:lpstr>Step Fifteen: Creating Commodity</vt:lpstr>
      <vt:lpstr>Step Sixteen: Initiating a Trade</vt:lpstr>
      <vt:lpstr>Step Seventeen: Validating the Trade</vt:lpstr>
      <vt:lpstr>Step Seventeen: Validating the Trade</vt:lpstr>
      <vt:lpstr>Step Eighteen: Deploying to Hyperledger Fabric</vt:lpstr>
      <vt:lpstr>Step Eighteen: Deploying to Hyperledger Fabric</vt:lpstr>
      <vt:lpstr>About Hyperledger Fabric</vt:lpstr>
      <vt:lpstr>Hyperledger Fabric</vt:lpstr>
      <vt:lpstr>Key Benefits of Hyperledger Fabric</vt:lpstr>
      <vt:lpstr>How is Hyperledger different from other Blockchain</vt:lpstr>
      <vt:lpstr>Hyperledger Fabric Capabilities</vt:lpstr>
      <vt:lpstr>Hyperledger Fabric Model</vt:lpstr>
      <vt:lpstr>Participants in Hyperledger Blockchain Network</vt:lpstr>
      <vt:lpstr>PowerPoint Presentation</vt:lpstr>
      <vt:lpstr>Fabric: Actors</vt:lpstr>
      <vt:lpstr>Fabric: Components</vt:lpstr>
      <vt:lpstr>Fabric: Components(Contd…)</vt:lpstr>
      <vt:lpstr>Fabric: Interactions</vt:lpstr>
      <vt:lpstr>Fabric Architecture</vt:lpstr>
      <vt:lpstr>Fabric V1.0</vt:lpstr>
      <vt:lpstr>Key Features of Fabric V1.0</vt:lpstr>
      <vt:lpstr>PowerPoint Presentation</vt:lpstr>
      <vt:lpstr>Endorsement/Consensus Model</vt:lpstr>
      <vt:lpstr>Chaincode Upgrades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Online2PDF.com</dc:creator>
  <cp:lastModifiedBy>VIJAY</cp:lastModifiedBy>
  <cp:revision>131</cp:revision>
  <dcterms:created xsi:type="dcterms:W3CDTF">2018-09-25T13:39:25Z</dcterms:created>
  <dcterms:modified xsi:type="dcterms:W3CDTF">2018-12-11T13:01:14Z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